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29"/>
  </p:notesMasterIdLst>
  <p:sldIdLst>
    <p:sldId id="256" r:id="rId5"/>
    <p:sldId id="257" r:id="rId6"/>
    <p:sldId id="259" r:id="rId7"/>
    <p:sldId id="266" r:id="rId8"/>
    <p:sldId id="280" r:id="rId9"/>
    <p:sldId id="281" r:id="rId10"/>
    <p:sldId id="282" r:id="rId11"/>
    <p:sldId id="274" r:id="rId12"/>
    <p:sldId id="273" r:id="rId13"/>
    <p:sldId id="275" r:id="rId14"/>
    <p:sldId id="279" r:id="rId15"/>
    <p:sldId id="269" r:id="rId16"/>
    <p:sldId id="276" r:id="rId17"/>
    <p:sldId id="262" r:id="rId18"/>
    <p:sldId id="283" r:id="rId19"/>
    <p:sldId id="261" r:id="rId20"/>
    <p:sldId id="268" r:id="rId21"/>
    <p:sldId id="272" r:id="rId22"/>
    <p:sldId id="267" r:id="rId23"/>
    <p:sldId id="270" r:id="rId24"/>
    <p:sldId id="271" r:id="rId25"/>
    <p:sldId id="260" r:id="rId26"/>
    <p:sldId id="284" r:id="rId27"/>
    <p:sldId id="26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3333CC"/>
    <a:srgbClr val="FF33CC"/>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2" autoAdjust="0"/>
    <p:restoredTop sz="94598" autoAdjust="0"/>
  </p:normalViewPr>
  <p:slideViewPr>
    <p:cSldViewPr snapToGrid="0" showGuides="1">
      <p:cViewPr>
        <p:scale>
          <a:sx n="76" d="100"/>
          <a:sy n="76" d="100"/>
        </p:scale>
        <p:origin x="-296" y="2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pPr/>
              <a:t>7/30/2021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pPr/>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xmlns=""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xmlns=""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xmlns=""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xmlns=""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xmlns=""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xmlns=""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xmlns=""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xmlns=""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20F9CA6-0CB1-4A9E-96E4-67800B107E21}"/>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xmlns="" id="{05826FB8-73AC-4F8B-BD9C-B5E87FC9C6A9}"/>
              </a:ext>
              <a:ext uri="{C183D7F6-B498-43B3-948B-1728B52AA6E4}">
                <adec:decorative xmlns:adec="http://schemas.microsoft.com/office/drawing/2017/decorative" xmlns=""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xmlns=""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xmlns=""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xmlns=""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xmlns=""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xmlns=""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p:spPr>
        <p:txBody>
          <a:bodyPr/>
          <a:lstStyle/>
          <a:p>
            <a:r>
              <a:rPr lang="en-US" dirty="0"/>
              <a:t>Sample Footer Text</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r>
              <a:rPr lang="en-US" dirty="0"/>
              <a:t>20XX</a:t>
            </a:r>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xmlns=""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xmlns=""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xmlns=""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xmlns=""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xmlns=""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xmlns=""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xmlns=""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xmlns="">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xmlns=""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xmlns=""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xmlns=""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a:lstStyle/>
          <a:p>
            <a:r>
              <a:rPr lang="en-US" dirty="0"/>
              <a:t>20XX</a:t>
            </a:r>
          </a:p>
        </p:txBody>
      </p:sp>
      <p:sp>
        <p:nvSpPr>
          <p:cNvPr id="10" name="Slide Number Placeholder 9">
            <a:extLst>
              <a:ext uri="{FF2B5EF4-FFF2-40B4-BE49-F238E27FC236}">
                <a16:creationId xmlns:a16="http://schemas.microsoft.com/office/drawing/2014/main" xmlns="" id="{02B78BF7-69D3-4CE0-A631-50EFD41EEEB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xmlns=""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xmlns=""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xmlns=""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xmlns=""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xmlns=""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xmlns=""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xmlns=""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xmlns=""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xmlns=""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xmlns=""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xmlns=""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xmlns=""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xmlns=""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xmlns=""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xmlns=""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dirty="0"/>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xmlns=""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xmlns=""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dirty="0"/>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0.xml"/><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A1F05AA8-98A0-49E9-8AC5-85D3D296E7FE}"/>
              </a:ext>
            </a:extLst>
          </p:cNvPr>
          <p:cNvPicPr>
            <a:picLocks noChangeAspect="1"/>
          </p:cNvPicPr>
          <p:nvPr/>
        </p:nvPicPr>
        <p:blipFill>
          <a:blip r:embed="rId2"/>
          <a:stretch>
            <a:fillRect/>
          </a:stretch>
        </p:blipFill>
        <p:spPr>
          <a:xfrm>
            <a:off x="8729434" y="723928"/>
            <a:ext cx="3470742" cy="3039068"/>
          </a:xfrm>
          <a:prstGeom prst="rect">
            <a:avLst/>
          </a:prstGeom>
          <a:ln>
            <a:noFill/>
          </a:ln>
          <a:effectLst>
            <a:softEdge rad="112500"/>
          </a:effectLst>
        </p:spPr>
      </p:pic>
      <p:sp>
        <p:nvSpPr>
          <p:cNvPr id="15" name="TextBox 14">
            <a:extLst>
              <a:ext uri="{FF2B5EF4-FFF2-40B4-BE49-F238E27FC236}">
                <a16:creationId xmlns:a16="http://schemas.microsoft.com/office/drawing/2014/main" xmlns="" id="{8D337FEA-3119-4B0E-9E12-8CB1976B4CAD}"/>
              </a:ext>
            </a:extLst>
          </p:cNvPr>
          <p:cNvSpPr txBox="1"/>
          <p:nvPr/>
        </p:nvSpPr>
        <p:spPr>
          <a:xfrm>
            <a:off x="2184903" y="832189"/>
            <a:ext cx="7537355" cy="3385542"/>
          </a:xfrm>
          <a:prstGeom prst="rect">
            <a:avLst/>
          </a:prstGeom>
          <a:noFill/>
        </p:spPr>
        <p:txBody>
          <a:bodyPr wrap="square">
            <a:spAutoFit/>
          </a:bodyPr>
          <a:lstStyle/>
          <a:p>
            <a:pPr algn="ctr"/>
            <a:r>
              <a:rPr lang="en-US" sz="1600" b="1" dirty="0" err="1">
                <a:latin typeface="Times New Roman" pitchFamily="18" charset="0"/>
                <a:cs typeface="Times New Roman" pitchFamily="18" charset="0"/>
              </a:rPr>
              <a:t>Bapuji</a:t>
            </a:r>
            <a:r>
              <a:rPr lang="en-US" sz="1600" b="1" dirty="0">
                <a:latin typeface="Times New Roman" pitchFamily="18" charset="0"/>
                <a:cs typeface="Times New Roman" pitchFamily="18" charset="0"/>
              </a:rPr>
              <a:t> Educational Association (Regd.)</a:t>
            </a:r>
            <a:br>
              <a:rPr lang="en-US" sz="1600" b="1" dirty="0">
                <a:latin typeface="Times New Roman" pitchFamily="18" charset="0"/>
                <a:cs typeface="Times New Roman" pitchFamily="18" charset="0"/>
              </a:rPr>
            </a:b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800" b="1" dirty="0">
                <a:latin typeface="Times New Roman" pitchFamily="18" charset="0"/>
                <a:cs typeface="Times New Roman" pitchFamily="18" charset="0"/>
              </a:rPr>
              <a:t>BAPUJI INSTITUTE OF ENGINEERING AND TECHNOLOGY</a:t>
            </a:r>
            <a:br>
              <a:rPr lang="en-US" sz="1800" b="1" dirty="0">
                <a:latin typeface="Times New Roman" pitchFamily="18" charset="0"/>
                <a:cs typeface="Times New Roman" pitchFamily="18" charset="0"/>
              </a:rPr>
            </a:br>
            <a:r>
              <a:rPr lang="en-US" sz="1800" b="1" dirty="0">
                <a:latin typeface="Times New Roman" pitchFamily="18" charset="0"/>
                <a:cs typeface="Times New Roman" pitchFamily="18" charset="0"/>
              </a:rPr>
              <a:t>Department of Computer Science &amp; Engineering </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b="1" dirty="0">
                <a:latin typeface="Times New Roman" pitchFamily="18" charset="0"/>
                <a:cs typeface="Times New Roman" pitchFamily="18" charset="0"/>
              </a:rPr>
              <a:t>Project Phase </a:t>
            </a:r>
            <a:r>
              <a:rPr lang="en-IN" altLang="en-US" sz="1800" b="1" dirty="0">
                <a:latin typeface="Times New Roman" pitchFamily="18" charset="0"/>
                <a:cs typeface="Times New Roman" pitchFamily="18" charset="0"/>
              </a:rPr>
              <a:t>2</a:t>
            </a:r>
            <a:r>
              <a:rPr lang="en-US" sz="1800" b="1" dirty="0">
                <a:latin typeface="Times New Roman" pitchFamily="18" charset="0"/>
                <a:cs typeface="Times New Roman" pitchFamily="18" charset="0"/>
              </a:rPr>
              <a:t> Presentation - 2020/2021</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b="1" dirty="0">
                <a:latin typeface="Times New Roman" pitchFamily="18" charset="0"/>
                <a:cs typeface="Times New Roman" pitchFamily="18" charset="0"/>
              </a:rPr>
              <a:t>ON</a:t>
            </a:r>
          </a:p>
          <a:p>
            <a:pPr algn="ctr"/>
            <a:r>
              <a:rPr lang="en-US" b="1" dirty="0" smtClean="0">
                <a:solidFill>
                  <a:schemeClr val="accent1"/>
                </a:solidFill>
                <a:latin typeface="Times New Roman" pitchFamily="18" charset="0"/>
                <a:cs typeface="Times New Roman" pitchFamily="18" charset="0"/>
              </a:rPr>
              <a:t>BRAIN TUMOR DETECTION USING DEEP NEURAL NETWORK</a:t>
            </a:r>
            <a:endParaRPr lang="en-US" sz="1400" b="1" dirty="0">
              <a:latin typeface="Times New Roman" pitchFamily="18" charset="0"/>
              <a:cs typeface="Times New Roman" pitchFamily="18" charset="0"/>
            </a:endParaRPr>
          </a:p>
          <a:p>
            <a:pPr algn="ctr"/>
            <a:r>
              <a:rPr lang="en-US" sz="1400" b="1" dirty="0">
                <a:latin typeface="Times New Roman" pitchFamily="18" charset="0"/>
                <a:cs typeface="Times New Roman" pitchFamily="18" charset="0"/>
              </a:rPr>
              <a:t>Presented By</a:t>
            </a:r>
            <a:r>
              <a:rPr lang="en-US" sz="1400" dirty="0">
                <a:latin typeface="Times New Roman" pitchFamily="18" charset="0"/>
                <a:cs typeface="Times New Roman" pitchFamily="18" charset="0"/>
              </a:rPr>
              <a:t> :</a:t>
            </a:r>
          </a:p>
          <a:p>
            <a:pPr algn="ctr"/>
            <a:endParaRPr lang="en-US" sz="1200" dirty="0">
              <a:latin typeface="Times New Roman" pitchFamily="18" charset="0"/>
              <a:cs typeface="Times New Roman" pitchFamily="18" charset="0"/>
            </a:endParaRPr>
          </a:p>
          <a:p>
            <a:pPr algn="ctr"/>
            <a:endParaRPr lang="en-IN" sz="1200" dirty="0">
              <a:latin typeface="Times New Roman" pitchFamily="18" charset="0"/>
              <a:cs typeface="Times New Roman" pitchFamily="18" charset="0"/>
            </a:endParaRPr>
          </a:p>
        </p:txBody>
      </p:sp>
      <p:pic>
        <p:nvPicPr>
          <p:cNvPr id="17" name="Picture 16">
            <a:extLst>
              <a:ext uri="{FF2B5EF4-FFF2-40B4-BE49-F238E27FC236}">
                <a16:creationId xmlns:a16="http://schemas.microsoft.com/office/drawing/2014/main" xmlns="" id="{7F8C65E2-418A-4B40-9E5A-98C98FD13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630629" y="1983556"/>
            <a:ext cx="802640" cy="802005"/>
          </a:xfrm>
          <a:prstGeom prst="rect">
            <a:avLst/>
          </a:prstGeom>
          <a:noFill/>
          <a:ln w="9525">
            <a:noFill/>
            <a:miter lim="800000"/>
            <a:headEnd/>
            <a:tailEnd/>
          </a:ln>
        </p:spPr>
      </p:pic>
      <p:sp>
        <p:nvSpPr>
          <p:cNvPr id="19" name="Text Box 3">
            <a:extLst>
              <a:ext uri="{FF2B5EF4-FFF2-40B4-BE49-F238E27FC236}">
                <a16:creationId xmlns:a16="http://schemas.microsoft.com/office/drawing/2014/main" xmlns="" id="{5E7C36F1-16B5-456C-815B-619A5303CDFB}"/>
              </a:ext>
            </a:extLst>
          </p:cNvPr>
          <p:cNvSpPr txBox="1"/>
          <p:nvPr/>
        </p:nvSpPr>
        <p:spPr>
          <a:xfrm>
            <a:off x="1050018" y="3905814"/>
            <a:ext cx="1752335" cy="645160"/>
          </a:xfrm>
          <a:prstGeom prst="rect">
            <a:avLst/>
          </a:prstGeom>
          <a:noFill/>
        </p:spPr>
        <p:txBody>
          <a:bodyPr wrap="square" rtlCol="0">
            <a:spAutoFit/>
          </a:bodyPr>
          <a:lstStyle/>
          <a:p>
            <a:pPr algn="ctr"/>
            <a:r>
              <a:rPr lang="en-US" b="1" dirty="0">
                <a:latin typeface="Times New Roman" pitchFamily="18" charset="0"/>
                <a:cs typeface="Times New Roman" pitchFamily="18" charset="0"/>
              </a:rPr>
              <a:t>MEGHANA G</a:t>
            </a:r>
          </a:p>
          <a:p>
            <a:pPr algn="ctr"/>
            <a:r>
              <a:rPr lang="en-US" dirty="0">
                <a:latin typeface="Times New Roman" pitchFamily="18" charset="0"/>
                <a:cs typeface="Times New Roman" pitchFamily="18" charset="0"/>
              </a:rPr>
              <a:t>4BD17CS063</a:t>
            </a:r>
          </a:p>
        </p:txBody>
      </p:sp>
      <p:sp>
        <p:nvSpPr>
          <p:cNvPr id="20" name="Text Box 4">
            <a:extLst>
              <a:ext uri="{FF2B5EF4-FFF2-40B4-BE49-F238E27FC236}">
                <a16:creationId xmlns:a16="http://schemas.microsoft.com/office/drawing/2014/main" xmlns="" id="{09D2A485-CBF5-427F-8064-3047263D2332}"/>
              </a:ext>
            </a:extLst>
          </p:cNvPr>
          <p:cNvSpPr txBox="1"/>
          <p:nvPr/>
        </p:nvSpPr>
        <p:spPr>
          <a:xfrm>
            <a:off x="3981868" y="3897084"/>
            <a:ext cx="1479893" cy="646331"/>
          </a:xfrm>
          <a:prstGeom prst="rect">
            <a:avLst/>
          </a:prstGeom>
          <a:noFill/>
        </p:spPr>
        <p:txBody>
          <a:bodyPr wrap="none" rtlCol="0">
            <a:spAutoFit/>
          </a:bodyPr>
          <a:lstStyle/>
          <a:p>
            <a:pPr algn="ctr"/>
            <a:r>
              <a:rPr lang="en-US" b="1" dirty="0">
                <a:latin typeface="Times New Roman" pitchFamily="18" charset="0"/>
                <a:cs typeface="Times New Roman" pitchFamily="18" charset="0"/>
              </a:rPr>
              <a:t>NEHA U K</a:t>
            </a:r>
          </a:p>
          <a:p>
            <a:pPr algn="ctr"/>
            <a:r>
              <a:rPr lang="en-US" dirty="0">
                <a:latin typeface="Times New Roman" pitchFamily="18" charset="0"/>
                <a:cs typeface="Times New Roman" pitchFamily="18" charset="0"/>
              </a:rPr>
              <a:t>4BD17CS075</a:t>
            </a:r>
          </a:p>
        </p:txBody>
      </p:sp>
      <p:sp>
        <p:nvSpPr>
          <p:cNvPr id="21" name="Text Box 5">
            <a:extLst>
              <a:ext uri="{FF2B5EF4-FFF2-40B4-BE49-F238E27FC236}">
                <a16:creationId xmlns:a16="http://schemas.microsoft.com/office/drawing/2014/main" xmlns="" id="{B2463879-B15D-48BC-8FC0-114D4964B774}"/>
              </a:ext>
            </a:extLst>
          </p:cNvPr>
          <p:cNvSpPr txBox="1"/>
          <p:nvPr/>
        </p:nvSpPr>
        <p:spPr>
          <a:xfrm>
            <a:off x="6921182" y="3895913"/>
            <a:ext cx="1808252" cy="646331"/>
          </a:xfrm>
          <a:prstGeom prst="rect">
            <a:avLst/>
          </a:prstGeom>
          <a:noFill/>
        </p:spPr>
        <p:txBody>
          <a:bodyPr wrap="none" rtlCol="0">
            <a:spAutoFit/>
          </a:bodyPr>
          <a:lstStyle/>
          <a:p>
            <a:pPr algn="ctr"/>
            <a:r>
              <a:rPr lang="en-US" b="1" dirty="0">
                <a:latin typeface="Times New Roman" pitchFamily="18" charset="0"/>
                <a:cs typeface="Times New Roman" pitchFamily="18" charset="0"/>
              </a:rPr>
              <a:t>ROJA DEVINA</a:t>
            </a:r>
          </a:p>
          <a:p>
            <a:pPr algn="ctr"/>
            <a:r>
              <a:rPr lang="en-US" dirty="0">
                <a:latin typeface="Times New Roman" pitchFamily="18" charset="0"/>
                <a:cs typeface="Times New Roman" pitchFamily="18" charset="0"/>
              </a:rPr>
              <a:t>4BD17CS094</a:t>
            </a:r>
          </a:p>
        </p:txBody>
      </p:sp>
      <p:sp>
        <p:nvSpPr>
          <p:cNvPr id="22" name="Text Box 6">
            <a:extLst>
              <a:ext uri="{FF2B5EF4-FFF2-40B4-BE49-F238E27FC236}">
                <a16:creationId xmlns:a16="http://schemas.microsoft.com/office/drawing/2014/main" xmlns="" id="{547404B7-2D9B-4CFB-AD97-D1B0B9446305}"/>
              </a:ext>
            </a:extLst>
          </p:cNvPr>
          <p:cNvSpPr txBox="1"/>
          <p:nvPr/>
        </p:nvSpPr>
        <p:spPr>
          <a:xfrm>
            <a:off x="9722259" y="3905626"/>
            <a:ext cx="1479892" cy="646331"/>
          </a:xfrm>
          <a:prstGeom prst="rect">
            <a:avLst/>
          </a:prstGeom>
          <a:noFill/>
        </p:spPr>
        <p:txBody>
          <a:bodyPr wrap="none" rtlCol="0">
            <a:spAutoFit/>
          </a:bodyPr>
          <a:lstStyle/>
          <a:p>
            <a:pPr algn="ctr"/>
            <a:r>
              <a:rPr lang="en-US" b="1" dirty="0">
                <a:latin typeface="Times New Roman" pitchFamily="18" charset="0"/>
                <a:cs typeface="Times New Roman" pitchFamily="18" charset="0"/>
              </a:rPr>
              <a:t>TEJASWINI</a:t>
            </a:r>
          </a:p>
          <a:p>
            <a:pPr algn="ctr"/>
            <a:r>
              <a:rPr lang="en-US" dirty="0">
                <a:latin typeface="Times New Roman" pitchFamily="18" charset="0"/>
                <a:cs typeface="Times New Roman" pitchFamily="18" charset="0"/>
              </a:rPr>
              <a:t>4BD17CS113</a:t>
            </a:r>
          </a:p>
        </p:txBody>
      </p:sp>
      <p:sp>
        <p:nvSpPr>
          <p:cNvPr id="23" name="TextBox 22">
            <a:extLst>
              <a:ext uri="{FF2B5EF4-FFF2-40B4-BE49-F238E27FC236}">
                <a16:creationId xmlns:a16="http://schemas.microsoft.com/office/drawing/2014/main" xmlns="" id="{6ED76292-A919-4C7C-BC96-B1A6698B7BD6}"/>
              </a:ext>
            </a:extLst>
          </p:cNvPr>
          <p:cNvSpPr txBox="1"/>
          <p:nvPr/>
        </p:nvSpPr>
        <p:spPr>
          <a:xfrm>
            <a:off x="546835" y="5154428"/>
            <a:ext cx="3685152" cy="923330"/>
          </a:xfrm>
          <a:prstGeom prst="rect">
            <a:avLst/>
          </a:prstGeom>
          <a:noFill/>
        </p:spPr>
        <p:txBody>
          <a:bodyPr wrap="square">
            <a:spAutoFit/>
          </a:bodyPr>
          <a:lstStyle/>
          <a:p>
            <a:r>
              <a:rPr lang="en-US" b="1" dirty="0">
                <a:latin typeface="Times New Roman" pitchFamily="18" charset="0"/>
                <a:cs typeface="Times New Roman" pitchFamily="18" charset="0"/>
              </a:rPr>
              <a:t>Under the guidance of:</a:t>
            </a:r>
          </a:p>
          <a:p>
            <a:pPr algn="l"/>
            <a:endParaRPr lang="en-US" dirty="0">
              <a:latin typeface="Times New Roman" pitchFamily="18" charset="0"/>
              <a:cs typeface="Times New Roman" pitchFamily="18" charset="0"/>
            </a:endParaRPr>
          </a:p>
          <a:p>
            <a:pPr algn="l"/>
            <a:r>
              <a:rPr lang="en-US" dirty="0">
                <a:latin typeface="Times New Roman" pitchFamily="18" charset="0"/>
                <a:cs typeface="Times New Roman" pitchFamily="18" charset="0"/>
              </a:rPr>
              <a:t>Prof. </a:t>
            </a:r>
            <a:r>
              <a:rPr lang="en-US" dirty="0" err="1">
                <a:latin typeface="Times New Roman" pitchFamily="18" charset="0"/>
                <a:cs typeface="Times New Roman" pitchFamily="18" charset="0"/>
              </a:rPr>
              <a:t>Gangadharappa</a:t>
            </a:r>
            <a:r>
              <a:rPr lang="en-US" dirty="0">
                <a:latin typeface="Times New Roman" pitchFamily="18" charset="0"/>
                <a:cs typeface="Times New Roman" pitchFamily="18" charset="0"/>
              </a:rPr>
              <a:t> S </a:t>
            </a:r>
            <a:r>
              <a:rPr lang="en-US" sz="1000" dirty="0" err="1">
                <a:latin typeface="Times New Roman" pitchFamily="18" charset="0"/>
                <a:cs typeface="Times New Roman" pitchFamily="18" charset="0"/>
              </a:rPr>
              <a:t>M.Tech</a:t>
            </a:r>
            <a:r>
              <a:rPr lang="en-US" sz="1000" dirty="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sp>
        <p:nvSpPr>
          <p:cNvPr id="24" name="Text Box 8">
            <a:extLst>
              <a:ext uri="{FF2B5EF4-FFF2-40B4-BE49-F238E27FC236}">
                <a16:creationId xmlns:a16="http://schemas.microsoft.com/office/drawing/2014/main" xmlns="" id="{8311B009-132F-4907-B040-FE8F051840E9}"/>
              </a:ext>
            </a:extLst>
          </p:cNvPr>
          <p:cNvSpPr txBox="1"/>
          <p:nvPr/>
        </p:nvSpPr>
        <p:spPr>
          <a:xfrm>
            <a:off x="9221415" y="5205105"/>
            <a:ext cx="2481580" cy="645160"/>
          </a:xfrm>
          <a:prstGeom prst="rect">
            <a:avLst/>
          </a:prstGeom>
          <a:noFill/>
        </p:spPr>
        <p:txBody>
          <a:bodyPr wrap="none" rtlCol="0">
            <a:spAutoFit/>
          </a:bodyPr>
          <a:lstStyle/>
          <a:p>
            <a:pPr algn="ctr"/>
            <a:r>
              <a:rPr lang="en-US" b="1" dirty="0">
                <a:latin typeface="Times New Roman" pitchFamily="18" charset="0"/>
                <a:cs typeface="Times New Roman" pitchFamily="18" charset="0"/>
              </a:rPr>
              <a:t>Project Co-</a:t>
            </a:r>
            <a:r>
              <a:rPr lang="en-US" b="1" dirty="0" err="1">
                <a:latin typeface="Times New Roman" pitchFamily="18" charset="0"/>
                <a:cs typeface="Times New Roman" pitchFamily="18" charset="0"/>
              </a:rPr>
              <a:t>ordinator</a:t>
            </a:r>
            <a:r>
              <a:rPr lang="en-US" b="1" dirty="0">
                <a:latin typeface="Times New Roman" pitchFamily="18" charset="0"/>
                <a:cs typeface="Times New Roman" pitchFamily="18" charset="0"/>
              </a:rPr>
              <a:t>:</a:t>
            </a:r>
          </a:p>
          <a:p>
            <a:pPr algn="l"/>
            <a:r>
              <a:rPr lang="en-US" dirty="0">
                <a:latin typeface="Times New Roman" pitchFamily="18" charset="0"/>
                <a:cs typeface="Times New Roman" pitchFamily="18" charset="0"/>
              </a:rPr>
              <a:t>     Dr. Roopa G M </a:t>
            </a:r>
            <a:r>
              <a:rPr lang="en-US" sz="1000" dirty="0">
                <a:latin typeface="Times New Roman" pitchFamily="18" charset="0"/>
                <a:cs typeface="Times New Roman" pitchFamily="18" charset="0"/>
              </a:rPr>
              <a:t>Ph.D.  </a:t>
            </a:r>
          </a:p>
        </p:txBody>
      </p:sp>
      <p:sp>
        <p:nvSpPr>
          <p:cNvPr id="25" name="Text Box 9">
            <a:extLst>
              <a:ext uri="{FF2B5EF4-FFF2-40B4-BE49-F238E27FC236}">
                <a16:creationId xmlns:a16="http://schemas.microsoft.com/office/drawing/2014/main" xmlns="" id="{D4DE24C7-2F9E-43D7-A5BD-59C3114C4FED}"/>
              </a:ext>
            </a:extLst>
          </p:cNvPr>
          <p:cNvSpPr txBox="1"/>
          <p:nvPr/>
        </p:nvSpPr>
        <p:spPr>
          <a:xfrm>
            <a:off x="9398476" y="5923120"/>
            <a:ext cx="2060244" cy="646331"/>
          </a:xfrm>
          <a:prstGeom prst="rect">
            <a:avLst/>
          </a:prstGeom>
          <a:noFill/>
        </p:spPr>
        <p:txBody>
          <a:bodyPr wrap="none" rtlCol="0">
            <a:spAutoFit/>
          </a:bodyPr>
          <a:lstStyle/>
          <a:p>
            <a:pPr algn="l"/>
            <a:r>
              <a:rPr lang="en-US" b="1" dirty="0">
                <a:latin typeface="Times New Roman" pitchFamily="18" charset="0"/>
                <a:cs typeface="Times New Roman" pitchFamily="18" charset="0"/>
              </a:rPr>
              <a:t>HOD:</a:t>
            </a:r>
          </a:p>
          <a:p>
            <a:pPr algn="l"/>
            <a:r>
              <a:rPr lang="en-US" dirty="0">
                <a:latin typeface="Times New Roman" pitchFamily="18" charset="0"/>
                <a:cs typeface="Times New Roman" pitchFamily="18" charset="0"/>
              </a:rPr>
              <a:t>Dr. </a:t>
            </a:r>
            <a:r>
              <a:rPr lang="en-US" dirty="0" err="1">
                <a:latin typeface="Times New Roman" pitchFamily="18" charset="0"/>
                <a:cs typeface="Times New Roman" pitchFamily="18" charset="0"/>
              </a:rPr>
              <a:t>Nirmala</a:t>
            </a:r>
            <a:r>
              <a:rPr lang="en-US" dirty="0">
                <a:latin typeface="Times New Roman" pitchFamily="18" charset="0"/>
                <a:cs typeface="Times New Roman" pitchFamily="18" charset="0"/>
              </a:rPr>
              <a:t> C R </a:t>
            </a:r>
            <a:r>
              <a:rPr lang="en-US" sz="1000" dirty="0">
                <a:latin typeface="Times New Roman" pitchFamily="18" charset="0"/>
                <a:cs typeface="Times New Roman" pitchFamily="18" charset="0"/>
              </a:rPr>
              <a:t>Ph.D.</a:t>
            </a:r>
          </a:p>
        </p:txBody>
      </p:sp>
    </p:spTree>
    <p:extLst>
      <p:ext uri="{BB962C8B-B14F-4D97-AF65-F5344CB8AC3E}">
        <p14:creationId xmlns:p14="http://schemas.microsoft.com/office/powerpoint/2010/main" val="10397590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B6E4CB8-9631-4597-961E-ECBCD06EE257}"/>
              </a:ext>
            </a:extLst>
          </p:cNvPr>
          <p:cNvPicPr>
            <a:picLocks noChangeAspect="1"/>
          </p:cNvPicPr>
          <p:nvPr/>
        </p:nvPicPr>
        <p:blipFill>
          <a:blip r:embed="rId2"/>
          <a:stretch>
            <a:fillRect/>
          </a:stretch>
        </p:blipFill>
        <p:spPr>
          <a:xfrm>
            <a:off x="1054814" y="1182949"/>
            <a:ext cx="9197266" cy="4492101"/>
          </a:xfrm>
          <a:prstGeom prst="rect">
            <a:avLst/>
          </a:prstGeom>
        </p:spPr>
      </p:pic>
      <p:cxnSp>
        <p:nvCxnSpPr>
          <p:cNvPr id="8" name="Straight Connector 7">
            <a:extLst>
              <a:ext uri="{FF2B5EF4-FFF2-40B4-BE49-F238E27FC236}">
                <a16:creationId xmlns:a16="http://schemas.microsoft.com/office/drawing/2014/main" xmlns="" id="{6C511B9A-8C9E-429A-9265-87F5151D816B}"/>
              </a:ext>
            </a:extLst>
          </p:cNvPr>
          <p:cNvCxnSpPr/>
          <p:nvPr/>
        </p:nvCxnSpPr>
        <p:spPr>
          <a:xfrm>
            <a:off x="10085033" y="2423604"/>
            <a:ext cx="568171"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xmlns="" id="{43E1BC08-F289-473C-9D8C-F3667FCED10B}"/>
              </a:ext>
            </a:extLst>
          </p:cNvPr>
          <p:cNvCxnSpPr/>
          <p:nvPr/>
        </p:nvCxnSpPr>
        <p:spPr>
          <a:xfrm>
            <a:off x="10653204" y="2423604"/>
            <a:ext cx="0" cy="514905"/>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A012279D-E652-4329-BB52-A0EEBE19AF36}"/>
              </a:ext>
            </a:extLst>
          </p:cNvPr>
          <p:cNvSpPr txBox="1"/>
          <p:nvPr/>
        </p:nvSpPr>
        <p:spPr>
          <a:xfrm>
            <a:off x="10244832" y="2920754"/>
            <a:ext cx="1849515" cy="1169551"/>
          </a:xfrm>
          <a:prstGeom prst="rect">
            <a:avLst/>
          </a:prstGeom>
          <a:noFill/>
        </p:spPr>
        <p:txBody>
          <a:bodyPr wrap="square" rtlCol="0">
            <a:spAutoFit/>
          </a:bodyPr>
          <a:lstStyle/>
          <a:p>
            <a:r>
              <a:rPr lang="en-I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Classified Image</a:t>
            </a:r>
          </a:p>
          <a:p>
            <a:pPr marL="285750" indent="-285750">
              <a:buFont typeface="Arial" panose="020B0604020202020204" pitchFamily="34" charset="0"/>
              <a:buChar char="•"/>
            </a:pPr>
            <a:r>
              <a:rPr lang="en-I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Glioma</a:t>
            </a:r>
          </a:p>
          <a:p>
            <a:pPr marL="285750" indent="-285750">
              <a:buFont typeface="Arial" panose="020B0604020202020204" pitchFamily="34" charset="0"/>
              <a:buChar char="•"/>
            </a:pPr>
            <a:r>
              <a:rPr lang="en-I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Meningioma</a:t>
            </a:r>
          </a:p>
          <a:p>
            <a:pPr marL="285750" indent="-285750">
              <a:buFont typeface="Arial" panose="020B0604020202020204" pitchFamily="34" charset="0"/>
              <a:buChar char="•"/>
            </a:pPr>
            <a:r>
              <a:rPr lang="en-I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Pituitary</a:t>
            </a:r>
          </a:p>
          <a:p>
            <a:pPr marL="285750" indent="-285750">
              <a:buFont typeface="Arial" panose="020B0604020202020204" pitchFamily="34" charset="0"/>
              <a:buChar char="•"/>
            </a:pPr>
            <a:r>
              <a:rPr lang="en-I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a:t>
            </a:r>
            <a:r>
              <a:rPr lang="en-IN" sz="1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tumor</a:t>
            </a:r>
            <a:endParaRPr lang="en-I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EC01BDC3-5BF8-4A0F-9090-F55D55F9AF1D}"/>
              </a:ext>
            </a:extLst>
          </p:cNvPr>
          <p:cNvSpPr txBox="1"/>
          <p:nvPr/>
        </p:nvSpPr>
        <p:spPr>
          <a:xfrm>
            <a:off x="846147" y="967666"/>
            <a:ext cx="6444393" cy="584775"/>
          </a:xfrm>
          <a:prstGeom prst="rect">
            <a:avLst/>
          </a:prstGeom>
          <a:noFill/>
        </p:spPr>
        <p:txBody>
          <a:bodyPr wrap="none" rtlCol="0">
            <a:spAutoFit/>
          </a:bodyPr>
          <a:lstStyle/>
          <a:p>
            <a:r>
              <a:rPr lang="en-IN" sz="3200" b="1" cap="all" dirty="0">
                <a:ln w="9000" cmpd="sng">
                  <a:solidFill>
                    <a:schemeClr val="accent4">
                      <a:shade val="50000"/>
                      <a:satMod val="120000"/>
                    </a:schemeClr>
                  </a:solidFill>
                  <a:prstDash val="solid"/>
                </a:ln>
                <a:effectLst>
                  <a:reflection blurRad="12700" stA="28000" endPos="45000" dist="1000" dir="5400000" sy="-100000" algn="bl" rotWithShape="0"/>
                </a:effectLst>
                <a:latin typeface="Times New Roman" pitchFamily="18" charset="0"/>
                <a:cs typeface="Times New Roman" pitchFamily="18" charset="0"/>
              </a:rPr>
              <a:t>Implementation using </a:t>
            </a:r>
            <a:r>
              <a:rPr lang="en-IN" sz="3200" b="1" cap="all" dirty="0" err="1">
                <a:ln w="9000" cmpd="sng">
                  <a:solidFill>
                    <a:schemeClr val="accent4">
                      <a:shade val="50000"/>
                      <a:satMod val="120000"/>
                    </a:schemeClr>
                  </a:solidFill>
                  <a:prstDash val="solid"/>
                </a:ln>
                <a:effectLst>
                  <a:reflection blurRad="12700" stA="28000" endPos="45000" dist="1000" dir="5400000" sy="-100000" algn="bl" rotWithShape="0"/>
                </a:effectLst>
                <a:latin typeface="Times New Roman" pitchFamily="18" charset="0"/>
                <a:cs typeface="Times New Roman" pitchFamily="18" charset="0"/>
              </a:rPr>
              <a:t>cnn</a:t>
            </a:r>
            <a:endParaRPr lang="en-IN" sz="3200" b="1" cap="all" dirty="0">
              <a:ln w="9000" cmpd="sng">
                <a:solidFill>
                  <a:schemeClr val="accent4">
                    <a:shade val="50000"/>
                    <a:satMod val="120000"/>
                  </a:schemeClr>
                </a:solidFill>
                <a:prstDash val="solid"/>
              </a:ln>
              <a:effectLst>
                <a:reflection blurRad="12700" stA="28000" endPos="45000" dist="1000" dir="5400000" sy="-10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17936899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505592-DFE1-4CF4-99F7-442033E421FA}"/>
              </a:ext>
            </a:extLst>
          </p:cNvPr>
          <p:cNvSpPr>
            <a:spLocks noGrp="1"/>
          </p:cNvSpPr>
          <p:nvPr>
            <p:ph type="title"/>
          </p:nvPr>
        </p:nvSpPr>
        <p:spPr/>
        <p:txBody>
          <a:bodyPr/>
          <a:lstStyle/>
          <a:p>
            <a:r>
              <a:rPr lang="en-IN" sz="2800"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rPr>
              <a:t>DATASET DESCRIPTION</a:t>
            </a:r>
            <a:r>
              <a:rPr lang="en-IN" sz="2800" dirty="0">
                <a:solidFill>
                  <a:schemeClr val="tx1"/>
                </a:solidFill>
              </a:rPr>
              <a:t/>
            </a:r>
            <a:br>
              <a:rPr lang="en-IN" sz="2800" dirty="0">
                <a:solidFill>
                  <a:schemeClr val="tx1"/>
                </a:solidFill>
              </a:rPr>
            </a:br>
            <a:endParaRPr lang="en-IN" dirty="0">
              <a:solidFill>
                <a:schemeClr val="tx1"/>
              </a:solidFill>
            </a:endParaRPr>
          </a:p>
        </p:txBody>
      </p:sp>
      <p:pic>
        <p:nvPicPr>
          <p:cNvPr id="17" name="Picture 16">
            <a:extLst>
              <a:ext uri="{FF2B5EF4-FFF2-40B4-BE49-F238E27FC236}">
                <a16:creationId xmlns:a16="http://schemas.microsoft.com/office/drawing/2014/main" xmlns="" id="{F725C87E-28C9-4E17-A299-E66419EF8A6D}"/>
              </a:ext>
            </a:extLst>
          </p:cNvPr>
          <p:cNvPicPr>
            <a:picLocks noChangeAspect="1"/>
          </p:cNvPicPr>
          <p:nvPr/>
        </p:nvPicPr>
        <p:blipFill rotWithShape="1">
          <a:blip r:embed="rId2"/>
          <a:srcRect t="12012"/>
          <a:stretch/>
        </p:blipFill>
        <p:spPr>
          <a:xfrm>
            <a:off x="4261282" y="1000760"/>
            <a:ext cx="7349526" cy="3018887"/>
          </a:xfrm>
          <a:prstGeom prst="rect">
            <a:avLst/>
          </a:prstGeom>
        </p:spPr>
      </p:pic>
      <p:sp>
        <p:nvSpPr>
          <p:cNvPr id="19" name="Content Placeholder 18">
            <a:extLst>
              <a:ext uri="{FF2B5EF4-FFF2-40B4-BE49-F238E27FC236}">
                <a16:creationId xmlns:a16="http://schemas.microsoft.com/office/drawing/2014/main" xmlns="" id="{7B15A839-4E8D-43EB-9BE9-B6C549CD47B6}"/>
              </a:ext>
            </a:extLst>
          </p:cNvPr>
          <p:cNvSpPr>
            <a:spLocks noGrp="1"/>
          </p:cNvSpPr>
          <p:nvPr>
            <p:ph idx="1"/>
          </p:nvPr>
        </p:nvSpPr>
        <p:spPr>
          <a:xfrm>
            <a:off x="581192" y="2180496"/>
            <a:ext cx="3479080" cy="4060913"/>
          </a:xfrm>
        </p:spPr>
        <p:txBody>
          <a:bodyPr>
            <a:normAutofit/>
          </a:bodyPr>
          <a:lstStyle/>
          <a:p>
            <a:pPr algn="just">
              <a:lnSpc>
                <a:spcPct val="90000"/>
              </a:lnSpc>
              <a:spcAft>
                <a:spcPts val="600"/>
              </a:spcAft>
            </a:pPr>
            <a:r>
              <a:rPr lang="en-IN" sz="1700" dirty="0">
                <a:latin typeface="Times New Roman" pitchFamily="18" charset="0"/>
                <a:cs typeface="Times New Roman" pitchFamily="18" charset="0"/>
              </a:rPr>
              <a:t>We collected the images from Kaggle, </a:t>
            </a:r>
            <a:r>
              <a:rPr lang="en-US" sz="1700" dirty="0">
                <a:latin typeface="Times New Roman" pitchFamily="18" charset="0"/>
                <a:cs typeface="Times New Roman" pitchFamily="18" charset="0"/>
              </a:rPr>
              <a:t>and created the Dataset containing two folders: train set and test set.</a:t>
            </a:r>
          </a:p>
          <a:p>
            <a:pPr algn="just">
              <a:lnSpc>
                <a:spcPct val="90000"/>
              </a:lnSpc>
              <a:spcAft>
                <a:spcPts val="600"/>
              </a:spcAft>
            </a:pPr>
            <a:r>
              <a:rPr lang="en-US" sz="1700" dirty="0">
                <a:latin typeface="Times New Roman" pitchFamily="18" charset="0"/>
                <a:cs typeface="Times New Roman" pitchFamily="18" charset="0"/>
              </a:rPr>
              <a:t>In these sets, we have four categories:</a:t>
            </a:r>
          </a:p>
          <a:p>
            <a:pPr marL="285750" indent="-285750" algn="just">
              <a:lnSpc>
                <a:spcPct val="90000"/>
              </a:lnSpc>
              <a:spcAft>
                <a:spcPts val="600"/>
              </a:spcAft>
              <a:buFont typeface="Wingdings" panose="05000000000000000000" pitchFamily="2" charset="2"/>
              <a:buChar char="ü"/>
            </a:pPr>
            <a:r>
              <a:rPr lang="en-US" sz="1700" dirty="0">
                <a:latin typeface="Times New Roman" pitchFamily="18" charset="0"/>
                <a:cs typeface="Times New Roman" pitchFamily="18" charset="0"/>
              </a:rPr>
              <a:t>Glioma </a:t>
            </a:r>
          </a:p>
          <a:p>
            <a:pPr marL="285750" indent="-285750" algn="just">
              <a:lnSpc>
                <a:spcPct val="90000"/>
              </a:lnSpc>
              <a:spcAft>
                <a:spcPts val="600"/>
              </a:spcAft>
              <a:buFont typeface="Wingdings" panose="05000000000000000000" pitchFamily="2" charset="2"/>
              <a:buChar char="ü"/>
            </a:pPr>
            <a:r>
              <a:rPr lang="en-US" sz="1700" dirty="0" err="1">
                <a:latin typeface="Times New Roman" pitchFamily="18" charset="0"/>
                <a:cs typeface="Times New Roman" pitchFamily="18" charset="0"/>
              </a:rPr>
              <a:t>No_Tumor</a:t>
            </a:r>
            <a:endParaRPr lang="en-US" sz="1700" dirty="0">
              <a:latin typeface="Times New Roman" pitchFamily="18" charset="0"/>
              <a:cs typeface="Times New Roman" pitchFamily="18" charset="0"/>
            </a:endParaRPr>
          </a:p>
          <a:p>
            <a:pPr marL="285750" indent="-285750" algn="just">
              <a:lnSpc>
                <a:spcPct val="90000"/>
              </a:lnSpc>
              <a:spcAft>
                <a:spcPts val="600"/>
              </a:spcAft>
              <a:buFont typeface="Wingdings" panose="05000000000000000000" pitchFamily="2" charset="2"/>
              <a:buChar char="ü"/>
            </a:pPr>
            <a:r>
              <a:rPr lang="en-US" sz="1700" dirty="0">
                <a:latin typeface="Times New Roman" pitchFamily="18" charset="0"/>
                <a:cs typeface="Times New Roman" pitchFamily="18" charset="0"/>
              </a:rPr>
              <a:t>Meningioma </a:t>
            </a:r>
          </a:p>
          <a:p>
            <a:pPr marL="285750" indent="-285750" algn="just">
              <a:lnSpc>
                <a:spcPct val="90000"/>
              </a:lnSpc>
              <a:spcAft>
                <a:spcPts val="600"/>
              </a:spcAft>
              <a:buFont typeface="Wingdings" panose="05000000000000000000" pitchFamily="2" charset="2"/>
              <a:buChar char="ü"/>
            </a:pPr>
            <a:r>
              <a:rPr lang="en-US" sz="1700" dirty="0">
                <a:latin typeface="Times New Roman" pitchFamily="18" charset="0"/>
                <a:cs typeface="Times New Roman" pitchFamily="18" charset="0"/>
              </a:rPr>
              <a:t>Pituitary.</a:t>
            </a:r>
          </a:p>
          <a:p>
            <a:r>
              <a:rPr lang="en-IN" sz="1700" dirty="0">
                <a:latin typeface="Times New Roman" pitchFamily="18" charset="0"/>
                <a:cs typeface="Times New Roman" pitchFamily="18" charset="0"/>
              </a:rPr>
              <a:t>total images collected are 3500 of all the above mentioned categories and the images are split into test and train before pre-processing </a:t>
            </a:r>
          </a:p>
        </p:txBody>
      </p:sp>
      <p:sp>
        <p:nvSpPr>
          <p:cNvPr id="20" name="TextBox 19">
            <a:extLst>
              <a:ext uri="{FF2B5EF4-FFF2-40B4-BE49-F238E27FC236}">
                <a16:creationId xmlns:a16="http://schemas.microsoft.com/office/drawing/2014/main" xmlns="" id="{BD7E91D2-F9E7-4F70-91C1-6E194F927F61}"/>
              </a:ext>
            </a:extLst>
          </p:cNvPr>
          <p:cNvSpPr txBox="1"/>
          <p:nvPr/>
        </p:nvSpPr>
        <p:spPr>
          <a:xfrm>
            <a:off x="4261283" y="4400096"/>
            <a:ext cx="7104709" cy="1661993"/>
          </a:xfrm>
          <a:prstGeom prst="rect">
            <a:avLst/>
          </a:prstGeom>
          <a:noFill/>
        </p:spPr>
        <p:txBody>
          <a:bodyPr wrap="square" rtlCol="0">
            <a:spAutoFit/>
          </a:bodyPr>
          <a:lstStyle/>
          <a:p>
            <a:pPr marL="285750" indent="-285750">
              <a:buFont typeface="Courier New" panose="02070309020205020404" pitchFamily="49" charset="0"/>
              <a:buChar char="o"/>
            </a:pPr>
            <a:r>
              <a:rPr lang="en-US" sz="1700" b="1" i="0" dirty="0">
                <a:solidFill>
                  <a:srgbClr val="202124"/>
                </a:solidFill>
                <a:effectLst/>
                <a:latin typeface="Times New Roman" pitchFamily="18" charset="0"/>
                <a:cs typeface="Times New Roman" pitchFamily="18" charset="0"/>
              </a:rPr>
              <a:t>Glioma </a:t>
            </a:r>
            <a:r>
              <a:rPr lang="en-US" sz="1700" i="0" dirty="0">
                <a:solidFill>
                  <a:srgbClr val="202124"/>
                </a:solidFill>
                <a:effectLst/>
                <a:latin typeface="Times New Roman" pitchFamily="18" charset="0"/>
                <a:cs typeface="Times New Roman" pitchFamily="18" charset="0"/>
              </a:rPr>
              <a:t>is</a:t>
            </a:r>
            <a:r>
              <a:rPr lang="en-US" sz="1700" b="0" i="0" dirty="0">
                <a:solidFill>
                  <a:srgbClr val="202124"/>
                </a:solidFill>
                <a:effectLst/>
                <a:latin typeface="Times New Roman" pitchFamily="18" charset="0"/>
                <a:cs typeface="Times New Roman" pitchFamily="18" charset="0"/>
              </a:rPr>
              <a:t> a type of tumor that occurs in the brain and spinal cord.</a:t>
            </a:r>
          </a:p>
          <a:p>
            <a:pPr marL="285750" indent="-285750">
              <a:buFont typeface="Courier New" panose="02070309020205020404" pitchFamily="49" charset="0"/>
              <a:buChar char="o"/>
            </a:pPr>
            <a:r>
              <a:rPr lang="en-US" sz="1700" b="1" i="0" dirty="0">
                <a:solidFill>
                  <a:srgbClr val="202124"/>
                </a:solidFill>
                <a:effectLst/>
                <a:latin typeface="Times New Roman" pitchFamily="18" charset="0"/>
                <a:cs typeface="Times New Roman" pitchFamily="18" charset="0"/>
              </a:rPr>
              <a:t>Meningioma </a:t>
            </a:r>
            <a:r>
              <a:rPr lang="en-US" sz="1700" i="0" dirty="0">
                <a:solidFill>
                  <a:srgbClr val="202124"/>
                </a:solidFill>
                <a:effectLst/>
                <a:latin typeface="Times New Roman" pitchFamily="18" charset="0"/>
                <a:cs typeface="Times New Roman" pitchFamily="18" charset="0"/>
              </a:rPr>
              <a:t>is</a:t>
            </a:r>
            <a:r>
              <a:rPr lang="en-US" sz="1700" b="0" i="0" dirty="0">
                <a:solidFill>
                  <a:srgbClr val="202124"/>
                </a:solidFill>
                <a:effectLst/>
                <a:latin typeface="Times New Roman" pitchFamily="18" charset="0"/>
                <a:cs typeface="Times New Roman" pitchFamily="18" charset="0"/>
              </a:rPr>
              <a:t> the most common type of primary brain tumor, originate in the meninges, which are the outer three layers of tissue between the skull and the brain that cover and protect the brain just under the skull.</a:t>
            </a:r>
          </a:p>
          <a:p>
            <a:pPr marL="285750" indent="-285750">
              <a:buFont typeface="Courier New" panose="02070309020205020404" pitchFamily="49" charset="0"/>
              <a:buChar char="o"/>
            </a:pPr>
            <a:r>
              <a:rPr lang="en-US" sz="1700" b="1" dirty="0">
                <a:solidFill>
                  <a:srgbClr val="202124"/>
                </a:solidFill>
                <a:latin typeface="Times New Roman" pitchFamily="18" charset="0"/>
                <a:cs typeface="Times New Roman" pitchFamily="18" charset="0"/>
              </a:rPr>
              <a:t>P</a:t>
            </a:r>
            <a:r>
              <a:rPr lang="en-US" sz="1700" b="1" i="0" dirty="0">
                <a:solidFill>
                  <a:srgbClr val="202124"/>
                </a:solidFill>
                <a:effectLst/>
                <a:latin typeface="Times New Roman" pitchFamily="18" charset="0"/>
                <a:cs typeface="Times New Roman" pitchFamily="18" charset="0"/>
              </a:rPr>
              <a:t>ituitary tumor</a:t>
            </a:r>
            <a:r>
              <a:rPr lang="en-US" sz="1700" i="0" dirty="0">
                <a:solidFill>
                  <a:srgbClr val="202124"/>
                </a:solidFill>
                <a:effectLst/>
                <a:latin typeface="Times New Roman" pitchFamily="18" charset="0"/>
                <a:cs typeface="Times New Roman" pitchFamily="18" charset="0"/>
              </a:rPr>
              <a:t> are found in the pituitary gland near the brain that can cause changes in hormone levels in the body.</a:t>
            </a:r>
            <a:endParaRPr lang="en-IN" sz="1700" dirty="0">
              <a:latin typeface="Times New Roman" pitchFamily="18" charset="0"/>
              <a:cs typeface="Times New Roman" pitchFamily="18" charset="0"/>
            </a:endParaRPr>
          </a:p>
        </p:txBody>
      </p:sp>
    </p:spTree>
    <p:extLst>
      <p:ext uri="{BB962C8B-B14F-4D97-AF65-F5344CB8AC3E}">
        <p14:creationId xmlns:p14="http://schemas.microsoft.com/office/powerpoint/2010/main" val="625319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B7655E5-3111-4320-83D6-F3C202891936}"/>
              </a:ext>
            </a:extLst>
          </p:cNvPr>
          <p:cNvSpPr txBox="1"/>
          <p:nvPr/>
        </p:nvSpPr>
        <p:spPr>
          <a:xfrm>
            <a:off x="923279" y="958788"/>
            <a:ext cx="4453655" cy="1077218"/>
          </a:xfrm>
          <a:prstGeom prst="rect">
            <a:avLst/>
          </a:prstGeom>
          <a:noFill/>
        </p:spPr>
        <p:txBody>
          <a:bodyPr wrap="none" rtlCol="0">
            <a:spAutoFit/>
          </a:bodyPr>
          <a:lstStyle/>
          <a:p>
            <a:r>
              <a:rPr lang="en-IN" sz="3200" b="1" cap="all" dirty="0">
                <a:ln w="9000" cmpd="sng">
                  <a:solidFill>
                    <a:schemeClr val="accent4">
                      <a:shade val="50000"/>
                      <a:satMod val="120000"/>
                    </a:schemeClr>
                  </a:solidFill>
                  <a:prstDash val="solid"/>
                </a:ln>
                <a:solidFill>
                  <a:srgbClr val="FF9933"/>
                </a:solidFill>
                <a:effectLst>
                  <a:reflection blurRad="12700" stA="28000" endPos="45000" dist="1000" dir="5400000" sy="-100000" algn="bl" rotWithShape="0"/>
                </a:effectLst>
                <a:latin typeface="+mj-lt"/>
              </a:rPr>
              <a:t>EXISTING PROBLEM</a:t>
            </a:r>
          </a:p>
          <a:p>
            <a:endParaRPr lang="en-IN" sz="3200" dirty="0"/>
          </a:p>
        </p:txBody>
      </p:sp>
      <p:sp>
        <p:nvSpPr>
          <p:cNvPr id="9" name="TextBox 8">
            <a:extLst>
              <a:ext uri="{FF2B5EF4-FFF2-40B4-BE49-F238E27FC236}">
                <a16:creationId xmlns:a16="http://schemas.microsoft.com/office/drawing/2014/main" xmlns="" id="{672B73AA-8D65-4137-A69D-E52D9988F878}"/>
              </a:ext>
            </a:extLst>
          </p:cNvPr>
          <p:cNvSpPr txBox="1"/>
          <p:nvPr/>
        </p:nvSpPr>
        <p:spPr>
          <a:xfrm>
            <a:off x="915380" y="2367463"/>
            <a:ext cx="10653038" cy="2585323"/>
          </a:xfrm>
          <a:prstGeom prst="rect">
            <a:avLst/>
          </a:prstGeom>
          <a:noFill/>
        </p:spPr>
        <p:txBody>
          <a:bodyPr wrap="square">
            <a:spAutoFit/>
          </a:bodyPr>
          <a:lstStyle/>
          <a:p>
            <a:pPr algn="just">
              <a:lnSpc>
                <a:spcPct val="150000"/>
              </a:lnSpc>
            </a:pPr>
            <a:r>
              <a:rPr lang="en-US" dirty="0">
                <a:latin typeface="Times New Roman" pitchFamily="18" charset="0"/>
                <a:cs typeface="Times New Roman" pitchFamily="18" charset="0"/>
              </a:rPr>
              <a:t>Brain tumor at early stage detection is extremely tough task for doctors to identify, imaging pictures are additional liable to noise and alternative environmental </a:t>
            </a:r>
            <a:r>
              <a:rPr lang="en-US" dirty="0">
                <a:solidFill>
                  <a:schemeClr val="tx1"/>
                </a:solidFill>
                <a:latin typeface="Times New Roman" pitchFamily="18" charset="0"/>
                <a:cs typeface="Times New Roman" pitchFamily="18" charset="0"/>
              </a:rPr>
              <a:t>interference. The</a:t>
            </a:r>
            <a:r>
              <a:rPr lang="en-US" dirty="0">
                <a:latin typeface="Times New Roman" pitchFamily="18" charset="0"/>
                <a:cs typeface="Times New Roman" pitchFamily="18" charset="0"/>
              </a:rPr>
              <a:t> manual identification of tumor from imaging pictures might vary from knowledgeable doctors looking on their experience, due to lack of specific and correct quantitative measures to classify the imaging pictures. So this method would lead to varying results of detection and would cause conflicts, and it becomes necessary to come up with ideal methodology to cope up with the problem.</a:t>
            </a:r>
            <a:endParaRPr lang="en-IN" u="sng" dirty="0">
              <a:solidFill>
                <a:schemeClr val="accent1"/>
              </a:solidFill>
              <a:latin typeface="Times New Roman" pitchFamily="18" charset="0"/>
              <a:cs typeface="Times New Roman" pitchFamily="18" charset="0"/>
            </a:endParaRPr>
          </a:p>
        </p:txBody>
      </p:sp>
      <p:pic>
        <p:nvPicPr>
          <p:cNvPr id="10" name="Picture 9">
            <a:extLst>
              <a:ext uri="{FF2B5EF4-FFF2-40B4-BE49-F238E27FC236}">
                <a16:creationId xmlns:a16="http://schemas.microsoft.com/office/drawing/2014/main" xmlns="" id="{0D307F8C-1346-4AAA-BB37-DEE834C9D2B6}"/>
              </a:ext>
            </a:extLst>
          </p:cNvPr>
          <p:cNvPicPr>
            <a:picLocks noChangeAspect="1"/>
          </p:cNvPicPr>
          <p:nvPr/>
        </p:nvPicPr>
        <p:blipFill>
          <a:blip r:embed="rId2"/>
          <a:stretch>
            <a:fillRect/>
          </a:stretch>
        </p:blipFill>
        <p:spPr>
          <a:xfrm>
            <a:off x="5308836" y="726976"/>
            <a:ext cx="1301689" cy="1309030"/>
          </a:xfrm>
          <a:prstGeom prst="rect">
            <a:avLst/>
          </a:prstGeom>
        </p:spPr>
      </p:pic>
    </p:spTree>
    <p:extLst>
      <p:ext uri="{BB962C8B-B14F-4D97-AF65-F5344CB8AC3E}">
        <p14:creationId xmlns:p14="http://schemas.microsoft.com/office/powerpoint/2010/main" val="6478830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817A742-4E3F-429A-9732-E129784DCDA6}"/>
              </a:ext>
            </a:extLst>
          </p:cNvPr>
          <p:cNvPicPr>
            <a:picLocks noChangeAspect="1"/>
          </p:cNvPicPr>
          <p:nvPr/>
        </p:nvPicPr>
        <p:blipFill>
          <a:blip r:embed="rId2"/>
          <a:stretch>
            <a:fillRect/>
          </a:stretch>
        </p:blipFill>
        <p:spPr>
          <a:xfrm>
            <a:off x="5181521" y="716151"/>
            <a:ext cx="1068277" cy="1089643"/>
          </a:xfrm>
          <a:prstGeom prst="rect">
            <a:avLst/>
          </a:prstGeom>
        </p:spPr>
      </p:pic>
      <p:sp>
        <p:nvSpPr>
          <p:cNvPr id="6" name="TextBox 5">
            <a:extLst>
              <a:ext uri="{FF2B5EF4-FFF2-40B4-BE49-F238E27FC236}">
                <a16:creationId xmlns:a16="http://schemas.microsoft.com/office/drawing/2014/main" xmlns="" id="{58851514-B3CD-4AD4-AF4E-53DFF511A937}"/>
              </a:ext>
            </a:extLst>
          </p:cNvPr>
          <p:cNvSpPr txBox="1"/>
          <p:nvPr/>
        </p:nvSpPr>
        <p:spPr>
          <a:xfrm>
            <a:off x="569698" y="1805794"/>
            <a:ext cx="10886982" cy="4191981"/>
          </a:xfrm>
          <a:prstGeom prst="rect">
            <a:avLst/>
          </a:prstGeom>
          <a:noFill/>
        </p:spPr>
        <p:txBody>
          <a:bodyPr wrap="square" rtlCol="0">
            <a:spAutoFit/>
          </a:bodyPr>
          <a:lstStyle/>
          <a:p>
            <a:pPr algn="just">
              <a:lnSpc>
                <a:spcPct val="150000"/>
              </a:lnSpc>
            </a:pPr>
            <a:r>
              <a:rPr lang="en-IN" sz="2000" dirty="0">
                <a:solidFill>
                  <a:schemeClr val="accent1"/>
                </a:solidFill>
                <a:latin typeface="Times New Roman" pitchFamily="18" charset="0"/>
                <a:cs typeface="Times New Roman" pitchFamily="18" charset="0"/>
              </a:rPr>
              <a:t>By considering the existing problem we tend </a:t>
            </a:r>
            <a:r>
              <a:rPr lang="en-US" sz="2000" dirty="0">
                <a:solidFill>
                  <a:schemeClr val="accent1"/>
                </a:solidFill>
                <a:latin typeface="Times New Roman" pitchFamily="18" charset="0"/>
                <a:cs typeface="Times New Roman" pitchFamily="18" charset="0"/>
              </a:rPr>
              <a:t>to come up with an automatic model to detect the brain tumor patients through MR images. CNN is utilized for figuring out how to area pictures. CNN extracts straightforwardly from pictures with least preprocessing. It's a lightweight profound neural spec intended for playing semantic division, during this technique we tend to apply image preprocessing to observe tumor and various of image filtering techniques for accuracy. The first half we train the model with a number of the brain tumor pictures till we obtain a good accuracy. Based on the extracted options the model detects the tumor from pictures and predicts the presence of tumor or not if yes which type of tumor. Later on we tend to create a UI to for prediction and also to keep a track of patients and doctor details using </a:t>
            </a:r>
            <a:r>
              <a:rPr lang="en-US" sz="2000" dirty="0" err="1">
                <a:solidFill>
                  <a:schemeClr val="accent1"/>
                </a:solidFill>
                <a:latin typeface="Times New Roman" pitchFamily="18" charset="0"/>
                <a:cs typeface="Times New Roman" pitchFamily="18" charset="0"/>
              </a:rPr>
              <a:t>DataBase</a:t>
            </a:r>
            <a:r>
              <a:rPr lang="en-US" sz="2000" dirty="0">
                <a:solidFill>
                  <a:schemeClr val="accent1"/>
                </a:solidFill>
                <a:latin typeface="Times New Roman" pitchFamily="18" charset="0"/>
                <a:cs typeface="Times New Roman" pitchFamily="18" charset="0"/>
              </a:rPr>
              <a:t>(SQLite)</a:t>
            </a:r>
            <a:endParaRPr lang="en-IN" sz="1600" dirty="0">
              <a:solidFill>
                <a:schemeClr val="accent1"/>
              </a:solidFill>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xmlns="" id="{BE7F7AF2-068C-4E60-8EF7-442E86E538CE}"/>
              </a:ext>
            </a:extLst>
          </p:cNvPr>
          <p:cNvSpPr txBox="1"/>
          <p:nvPr/>
        </p:nvSpPr>
        <p:spPr>
          <a:xfrm>
            <a:off x="607825" y="968584"/>
            <a:ext cx="6094520" cy="584775"/>
          </a:xfrm>
          <a:prstGeom prst="rect">
            <a:avLst/>
          </a:prstGeom>
          <a:noFill/>
        </p:spPr>
        <p:txBody>
          <a:bodyPr wrap="square">
            <a:spAutoFit/>
          </a:bodyPr>
          <a:lstStyle/>
          <a:p>
            <a:r>
              <a:rPr lang="en-IN" sz="3200" b="1" cap="all" dirty="0">
                <a:ln w="9000" cmpd="sng">
                  <a:solidFill>
                    <a:schemeClr val="accent4">
                      <a:shade val="50000"/>
                      <a:satMod val="120000"/>
                    </a:schemeClr>
                  </a:solidFill>
                  <a:prstDash val="solid"/>
                </a:ln>
                <a:effectLst>
                  <a:reflection blurRad="12700" stA="28000" endPos="45000" dist="1000" dir="5400000" sy="-100000" algn="bl" rotWithShape="0"/>
                </a:effectLst>
                <a:latin typeface="Times New Roman" pitchFamily="18" charset="0"/>
                <a:cs typeface="Times New Roman" pitchFamily="18" charset="0"/>
              </a:rPr>
              <a:t>PROPOSED SOLUTION</a:t>
            </a:r>
          </a:p>
        </p:txBody>
      </p:sp>
    </p:spTree>
    <p:extLst>
      <p:ext uri="{BB962C8B-B14F-4D97-AF65-F5344CB8AC3E}">
        <p14:creationId xmlns:p14="http://schemas.microsoft.com/office/powerpoint/2010/main" val="2910911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48DE4E-F7AF-4563-B6F4-DD8C689868B2}"/>
              </a:ext>
            </a:extLst>
          </p:cNvPr>
          <p:cNvSpPr>
            <a:spLocks noGrp="1"/>
          </p:cNvSpPr>
          <p:nvPr>
            <p:ph type="title"/>
          </p:nvPr>
        </p:nvSpPr>
        <p:spPr>
          <a:xfrm>
            <a:off x="908362" y="687897"/>
            <a:ext cx="2975741" cy="1216403"/>
          </a:xfrm>
        </p:spPr>
        <p:txBody>
          <a:bodyPr>
            <a:noAutofit/>
          </a:bodyPr>
          <a:lstStyle/>
          <a:p>
            <a:r>
              <a:rPr lang="en-US" sz="3200"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rPr>
              <a:t>objectives</a:t>
            </a:r>
            <a:br>
              <a:rPr lang="en-US" sz="3200"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rPr>
            </a:br>
            <a:endParaRPr lang="en-US" sz="3200"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endParaRPr>
          </a:p>
        </p:txBody>
      </p:sp>
      <p:sp>
        <p:nvSpPr>
          <p:cNvPr id="9" name="TextBox 8">
            <a:extLst>
              <a:ext uri="{FF2B5EF4-FFF2-40B4-BE49-F238E27FC236}">
                <a16:creationId xmlns:a16="http://schemas.microsoft.com/office/drawing/2014/main" xmlns="" id="{73435152-2DDD-4490-8442-F30F3AAEF72C}"/>
              </a:ext>
            </a:extLst>
          </p:cNvPr>
          <p:cNvSpPr txBox="1"/>
          <p:nvPr/>
        </p:nvSpPr>
        <p:spPr>
          <a:xfrm>
            <a:off x="405022" y="1790194"/>
            <a:ext cx="11545705" cy="3331938"/>
          </a:xfrm>
          <a:prstGeom prst="rect">
            <a:avLst/>
          </a:prstGeom>
          <a:noFill/>
        </p:spPr>
        <p:txBody>
          <a:bodyPr wrap="square" rtlCol="0">
            <a:spAutoFit/>
          </a:bodyPr>
          <a:lstStyle/>
          <a:p>
            <a:pPr marL="285750" indent="-285750" algn="just">
              <a:lnSpc>
                <a:spcPct val="300000"/>
              </a:lnSpc>
              <a:buFont typeface="Wingdings" panose="05000000000000000000" pitchFamily="2" charset="2"/>
              <a:buChar char="ü"/>
            </a:pPr>
            <a:r>
              <a:rPr lang="en-US" dirty="0">
                <a:solidFill>
                  <a:schemeClr val="accent3">
                    <a:lumMod val="75000"/>
                  </a:schemeClr>
                </a:solidFill>
                <a:latin typeface="Times New Roman" pitchFamily="18" charset="0"/>
                <a:cs typeface="Times New Roman" pitchFamily="18" charset="0"/>
              </a:rPr>
              <a:t>To preprocesses the given MR image to enhance the image.</a:t>
            </a:r>
          </a:p>
          <a:p>
            <a:pPr marL="285750" indent="-285750" algn="just">
              <a:lnSpc>
                <a:spcPct val="300000"/>
              </a:lnSpc>
              <a:buFont typeface="Wingdings" panose="05000000000000000000" pitchFamily="2" charset="2"/>
              <a:buChar char="ü"/>
            </a:pPr>
            <a:r>
              <a:rPr lang="en-US" dirty="0">
                <a:solidFill>
                  <a:schemeClr val="accent3">
                    <a:lumMod val="75000"/>
                  </a:schemeClr>
                </a:solidFill>
                <a:latin typeface="Times New Roman" pitchFamily="18" charset="0"/>
                <a:cs typeface="Times New Roman" pitchFamily="18" charset="0"/>
              </a:rPr>
              <a:t>To extract the features for identifying the tumor from the MR images .</a:t>
            </a:r>
          </a:p>
          <a:p>
            <a:pPr marL="285750" indent="-285750" algn="just">
              <a:lnSpc>
                <a:spcPct val="200000"/>
              </a:lnSpc>
              <a:buFont typeface="Wingdings" panose="05000000000000000000" pitchFamily="2" charset="2"/>
              <a:buChar char="ü"/>
            </a:pPr>
            <a:r>
              <a:rPr lang="en-US" dirty="0">
                <a:solidFill>
                  <a:schemeClr val="accent3">
                    <a:lumMod val="75000"/>
                  </a:schemeClr>
                </a:solidFill>
                <a:latin typeface="Times New Roman" pitchFamily="18" charset="0"/>
                <a:cs typeface="Times New Roman" pitchFamily="18" charset="0"/>
              </a:rPr>
              <a:t>To classify the image using CNN classifier algorithm to detect the tumor and non tumor. And to specify the</a:t>
            </a:r>
          </a:p>
          <a:p>
            <a:pPr algn="just">
              <a:lnSpc>
                <a:spcPct val="200000"/>
              </a:lnSpc>
            </a:pPr>
            <a:r>
              <a:rPr lang="en-US" dirty="0">
                <a:solidFill>
                  <a:schemeClr val="accent3">
                    <a:lumMod val="75000"/>
                  </a:schemeClr>
                </a:solidFill>
                <a:latin typeface="Times New Roman" pitchFamily="18" charset="0"/>
                <a:cs typeface="Times New Roman" pitchFamily="18" charset="0"/>
              </a:rPr>
              <a:t>     type of the tumor. </a:t>
            </a:r>
          </a:p>
          <a:p>
            <a:pPr marL="285750" indent="-285750" algn="just">
              <a:lnSpc>
                <a:spcPct val="200000"/>
              </a:lnSpc>
              <a:buFont typeface="Wingdings" panose="05000000000000000000" pitchFamily="2" charset="2"/>
              <a:buChar char="ü"/>
            </a:pPr>
            <a:endParaRPr lang="en-US" dirty="0">
              <a:solidFill>
                <a:schemeClr val="accent3">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848018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52575F-88A6-4467-8520-01D7F22BFCE3}"/>
              </a:ext>
            </a:extLst>
          </p:cNvPr>
          <p:cNvSpPr>
            <a:spLocks noGrp="1"/>
          </p:cNvSpPr>
          <p:nvPr>
            <p:ph type="title"/>
          </p:nvPr>
        </p:nvSpPr>
        <p:spPr>
          <a:xfrm>
            <a:off x="581193" y="731520"/>
            <a:ext cx="6316758" cy="786562"/>
          </a:xfrm>
        </p:spPr>
        <p:txBody>
          <a:bodyPr>
            <a:normAutofit/>
          </a:bodyPr>
          <a:lstStyle/>
          <a:p>
            <a:r>
              <a:rPr lang="en-IN" b="1"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Requirements   </a:t>
            </a:r>
            <a:r>
              <a:rPr lang="en-IN"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specification</a:t>
            </a:r>
          </a:p>
        </p:txBody>
      </p:sp>
      <p:sp>
        <p:nvSpPr>
          <p:cNvPr id="8" name="TextBox 7">
            <a:extLst>
              <a:ext uri="{FF2B5EF4-FFF2-40B4-BE49-F238E27FC236}">
                <a16:creationId xmlns:a16="http://schemas.microsoft.com/office/drawing/2014/main" xmlns="" id="{38732061-F18A-49E7-8D7E-E009CDA8D32A}"/>
              </a:ext>
            </a:extLst>
          </p:cNvPr>
          <p:cNvSpPr txBox="1"/>
          <p:nvPr/>
        </p:nvSpPr>
        <p:spPr>
          <a:xfrm>
            <a:off x="692312" y="2397948"/>
            <a:ext cx="6094520" cy="2062103"/>
          </a:xfrm>
          <a:prstGeom prst="rect">
            <a:avLst/>
          </a:prstGeom>
          <a:noFill/>
        </p:spPr>
        <p:txBody>
          <a:bodyPr wrap="square">
            <a:spAutoFit/>
          </a:bodyPr>
          <a:lstStyle/>
          <a:p>
            <a:pPr marL="0" indent="0">
              <a:spcBef>
                <a:spcPts val="5"/>
              </a:spcBef>
              <a:buSzPts val="1200"/>
              <a:buNone/>
              <a:tabLst>
                <a:tab pos="292100" algn="l"/>
                <a:tab pos="292735" algn="l"/>
              </a:tabLst>
            </a:pPr>
            <a:r>
              <a:rPr lang="en-US" sz="2800" b="1" dirty="0">
                <a:effectLst/>
                <a:latin typeface="Times New Roman" panose="02020603050405020304" pitchFamily="18" charset="0"/>
                <a:ea typeface="Times New Roman" panose="02020603050405020304" pitchFamily="18" charset="0"/>
              </a:rPr>
              <a:t>Hardware: </a:t>
            </a:r>
          </a:p>
          <a:p>
            <a:pPr marL="0" indent="0">
              <a:spcBef>
                <a:spcPts val="5"/>
              </a:spcBef>
              <a:buSzPts val="1200"/>
              <a:buNone/>
              <a:tabLst>
                <a:tab pos="292100" algn="l"/>
                <a:tab pos="292735" algn="l"/>
              </a:tabLst>
            </a:pPr>
            <a:endParaRPr lang="en-US" sz="2800" b="1" dirty="0">
              <a:latin typeface="Times New Roman" panose="02020603050405020304" pitchFamily="18" charset="0"/>
              <a:ea typeface="Times New Roman" panose="02020603050405020304" pitchFamily="18" charset="0"/>
            </a:endParaRPr>
          </a:p>
          <a:p>
            <a:pPr indent="-342900">
              <a:spcBef>
                <a:spcPts val="5"/>
              </a:spcBef>
              <a:buClr>
                <a:schemeClr val="bg2">
                  <a:lumMod val="50000"/>
                </a:schemeClr>
              </a:buClr>
              <a:buSzPct val="125000"/>
              <a:buFont typeface="Arial" panose="020B0604020202020204" pitchFamily="34" charset="0"/>
              <a:buChar char="•"/>
              <a:tabLst>
                <a:tab pos="292100" algn="l"/>
                <a:tab pos="292735" algn="l"/>
              </a:tabLst>
            </a:pPr>
            <a:r>
              <a:rPr lang="en-US" dirty="0">
                <a:effectLst/>
                <a:latin typeface="Times New Roman" panose="02020603050405020304" pitchFamily="18" charset="0"/>
                <a:ea typeface="Symbol" panose="05050102010706020507" pitchFamily="18" charset="2"/>
                <a:cs typeface="Symbol" panose="05050102010706020507" pitchFamily="18" charset="2"/>
              </a:rPr>
              <a:t>Processor:  </a:t>
            </a:r>
            <a:r>
              <a:rPr lang="en-US" dirty="0">
                <a:latin typeface="Times New Roman" panose="02020603050405020304" pitchFamily="18" charset="0"/>
                <a:ea typeface="Symbol" panose="05050102010706020507" pitchFamily="18" charset="2"/>
                <a:cs typeface="Symbol" panose="05050102010706020507" pitchFamily="18" charset="2"/>
              </a:rPr>
              <a:t>i5</a:t>
            </a:r>
            <a:endParaRPr lang="en-IN" dirty="0">
              <a:latin typeface="Times New Roman" panose="02020603050405020304" pitchFamily="18" charset="0"/>
              <a:ea typeface="Symbol" panose="05050102010706020507" pitchFamily="18" charset="2"/>
              <a:cs typeface="Symbol" panose="05050102010706020507" pitchFamily="18" charset="2"/>
            </a:endParaRPr>
          </a:p>
          <a:p>
            <a:pPr indent="-342900">
              <a:spcBef>
                <a:spcPts val="5"/>
              </a:spcBef>
              <a:buClr>
                <a:schemeClr val="bg2">
                  <a:lumMod val="50000"/>
                </a:schemeClr>
              </a:buClr>
              <a:buSzPct val="125000"/>
              <a:buFont typeface="Arial" panose="020B0604020202020204" pitchFamily="34" charset="0"/>
              <a:buChar char="•"/>
              <a:tabLst>
                <a:tab pos="292100" algn="l"/>
                <a:tab pos="292735" algn="l"/>
              </a:tabLst>
            </a:pPr>
            <a:r>
              <a:rPr lang="en-US" dirty="0">
                <a:effectLst/>
                <a:latin typeface="Times New Roman" panose="02020603050405020304" pitchFamily="18" charset="0"/>
                <a:ea typeface="Symbol" panose="05050102010706020507" pitchFamily="18" charset="2"/>
                <a:cs typeface="Symbol" panose="05050102010706020507" pitchFamily="18" charset="2"/>
              </a:rPr>
              <a:t>RAM: </a:t>
            </a:r>
            <a:r>
              <a:rPr lang="en-US" dirty="0" smtClean="0">
                <a:effectLst/>
                <a:latin typeface="Times New Roman" panose="02020603050405020304" pitchFamily="18" charset="0"/>
                <a:ea typeface="Symbol" panose="05050102010706020507" pitchFamily="18" charset="2"/>
                <a:cs typeface="Symbol" panose="05050102010706020507" pitchFamily="18" charset="2"/>
              </a:rPr>
              <a:t>4 </a:t>
            </a:r>
            <a:r>
              <a:rPr lang="en-US" dirty="0">
                <a:effectLst/>
                <a:latin typeface="Times New Roman" panose="02020603050405020304" pitchFamily="18" charset="0"/>
                <a:ea typeface="Symbol" panose="05050102010706020507" pitchFamily="18" charset="2"/>
                <a:cs typeface="Symbol" panose="05050102010706020507" pitchFamily="18" charset="2"/>
              </a:rPr>
              <a:t>GB</a:t>
            </a:r>
          </a:p>
          <a:p>
            <a:pPr indent="-342900">
              <a:spcBef>
                <a:spcPts val="5"/>
              </a:spcBef>
              <a:buClr>
                <a:schemeClr val="bg2">
                  <a:lumMod val="50000"/>
                </a:schemeClr>
              </a:buClr>
              <a:buSzPct val="125000"/>
              <a:buFont typeface="Arial" panose="020B0604020202020204" pitchFamily="34" charset="0"/>
              <a:buChar char="•"/>
              <a:tabLst>
                <a:tab pos="292100" algn="l"/>
                <a:tab pos="292735" algn="l"/>
              </a:tabLst>
            </a:pPr>
            <a:r>
              <a:rPr lang="en-US" dirty="0">
                <a:effectLst/>
                <a:latin typeface="Times New Roman" panose="02020603050405020304" pitchFamily="18" charset="0"/>
                <a:ea typeface="Symbol" panose="05050102010706020507" pitchFamily="18" charset="2"/>
                <a:cs typeface="Symbol" panose="05050102010706020507" pitchFamily="18" charset="2"/>
              </a:rPr>
              <a:t>Hard Disk:</a:t>
            </a:r>
            <a:r>
              <a:rPr lang="en-US" spc="-25" dirty="0">
                <a:effectLst/>
                <a:latin typeface="Times New Roman" panose="02020603050405020304" pitchFamily="18" charset="0"/>
                <a:ea typeface="Symbol" panose="05050102010706020507" pitchFamily="18" charset="2"/>
                <a:cs typeface="Symbol" panose="05050102010706020507" pitchFamily="18" charset="2"/>
              </a:rPr>
              <a:t> </a:t>
            </a:r>
            <a:r>
              <a:rPr lang="en-US" dirty="0">
                <a:effectLst/>
                <a:latin typeface="Times New Roman" panose="02020603050405020304" pitchFamily="18" charset="0"/>
                <a:ea typeface="Symbol" panose="05050102010706020507" pitchFamily="18" charset="2"/>
                <a:cs typeface="Symbol" panose="05050102010706020507" pitchFamily="18" charset="2"/>
              </a:rPr>
              <a:t>128 GB</a:t>
            </a:r>
            <a:endParaRPr lang="en-IN" dirty="0">
              <a:latin typeface="Times New Roman" panose="02020603050405020304" pitchFamily="18" charset="0"/>
              <a:ea typeface="Symbol" panose="05050102010706020507" pitchFamily="18" charset="2"/>
              <a:cs typeface="Symbol" panose="05050102010706020507" pitchFamily="18" charset="2"/>
            </a:endParaRPr>
          </a:p>
          <a:p>
            <a:pPr marL="68580" indent="0">
              <a:buNone/>
            </a:pPr>
            <a:endParaRPr lang="en-IN" dirty="0"/>
          </a:p>
        </p:txBody>
      </p:sp>
      <p:sp>
        <p:nvSpPr>
          <p:cNvPr id="10" name="TextBox 9">
            <a:extLst>
              <a:ext uri="{FF2B5EF4-FFF2-40B4-BE49-F238E27FC236}">
                <a16:creationId xmlns:a16="http://schemas.microsoft.com/office/drawing/2014/main" xmlns="" id="{AB132854-871A-4E74-8D12-8F86C902946D}"/>
              </a:ext>
            </a:extLst>
          </p:cNvPr>
          <p:cNvSpPr txBox="1"/>
          <p:nvPr/>
        </p:nvSpPr>
        <p:spPr>
          <a:xfrm>
            <a:off x="6097480" y="2228239"/>
            <a:ext cx="6094520" cy="2485296"/>
          </a:xfrm>
          <a:prstGeom prst="rect">
            <a:avLst/>
          </a:prstGeom>
          <a:noFill/>
        </p:spPr>
        <p:txBody>
          <a:bodyPr wrap="square">
            <a:spAutoFit/>
          </a:bodyPr>
          <a:lstStyle/>
          <a:p>
            <a:pPr marL="0" lvl="0" indent="0">
              <a:spcBef>
                <a:spcPts val="690"/>
              </a:spcBef>
              <a:buSzPts val="1200"/>
              <a:buNone/>
              <a:tabLst>
                <a:tab pos="292100" algn="l"/>
                <a:tab pos="292735" algn="l"/>
              </a:tabLst>
            </a:pPr>
            <a:r>
              <a:rPr lang="en-US" sz="2800" b="1" dirty="0">
                <a:effectLst/>
                <a:latin typeface="Times New Roman" panose="02020603050405020304" pitchFamily="18" charset="0"/>
                <a:ea typeface="Times New Roman" panose="02020603050405020304" pitchFamily="18" charset="0"/>
              </a:rPr>
              <a:t>Software</a:t>
            </a:r>
            <a:r>
              <a:rPr lang="en-US" sz="2800" b="1" i="1" dirty="0">
                <a:effectLst/>
                <a:latin typeface="Times New Roman" panose="02020603050405020304" pitchFamily="18" charset="0"/>
                <a:ea typeface="Times New Roman" panose="02020603050405020304" pitchFamily="18" charset="0"/>
              </a:rPr>
              <a:t>:</a:t>
            </a:r>
            <a:endParaRPr lang="en-IN" sz="2800" b="1" i="1" dirty="0">
              <a:effectLst/>
              <a:latin typeface="Times New Roman" panose="02020603050405020304" pitchFamily="18" charset="0"/>
              <a:ea typeface="Times New Roman" panose="02020603050405020304" pitchFamily="18" charset="0"/>
            </a:endParaRPr>
          </a:p>
          <a:p>
            <a:pPr marL="68580" indent="0">
              <a:spcBef>
                <a:spcPts val="10"/>
              </a:spcBef>
              <a:buNone/>
            </a:pPr>
            <a:r>
              <a:rPr lang="en-US" sz="1100" b="1" i="1" dirty="0">
                <a:effectLst/>
                <a:latin typeface="Times New Roman" panose="02020603050405020304" pitchFamily="18" charset="0"/>
                <a:ea typeface="Times New Roman" panose="02020603050405020304" pitchFamily="18" charset="0"/>
              </a:rPr>
              <a:t> </a:t>
            </a:r>
          </a:p>
          <a:p>
            <a:pPr marL="68580" indent="0">
              <a:spcBef>
                <a:spcPts val="10"/>
              </a:spcBef>
              <a:buNone/>
            </a:pPr>
            <a:endParaRPr lang="en-IN" sz="1050" i="1" dirty="0">
              <a:effectLst/>
              <a:latin typeface="Times New Roman" panose="02020603050405020304" pitchFamily="18" charset="0"/>
              <a:ea typeface="Times New Roman" panose="02020603050405020304" pitchFamily="18" charset="0"/>
            </a:endParaRPr>
          </a:p>
          <a:p>
            <a:pPr marL="342900" lvl="0" indent="-342900">
              <a:buClr>
                <a:schemeClr val="bg2">
                  <a:lumMod val="50000"/>
                </a:schemeClr>
              </a:buClr>
              <a:buSzPct val="122000"/>
              <a:buFont typeface="Arial" panose="020B0604020202020204" pitchFamily="34" charset="0"/>
              <a:buChar char="•"/>
              <a:tabLst>
                <a:tab pos="292100" algn="l"/>
                <a:tab pos="292735" algn="l"/>
              </a:tabLst>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Programming Language:</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Python (Version: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Python 3.6.8 )</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Clr>
                <a:schemeClr val="bg2">
                  <a:lumMod val="50000"/>
                </a:schemeClr>
              </a:buClr>
              <a:buSzPct val="122000"/>
              <a:buFont typeface="Arial" panose="020B0604020202020204" pitchFamily="34" charset="0"/>
              <a:buChar char="•"/>
              <a:tabLst>
                <a:tab pos="292100" algn="l"/>
                <a:tab pos="292735" algn="l"/>
              </a:tabLst>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IDE:</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err="1">
                <a:effectLst/>
                <a:latin typeface="Times New Roman" panose="02020603050405020304" pitchFamily="18" charset="0"/>
                <a:ea typeface="Symbol" panose="05050102010706020507" pitchFamily="18" charset="2"/>
                <a:cs typeface="Times New Roman" panose="02020603050405020304" pitchFamily="18" charset="0"/>
              </a:rPr>
              <a:t>Jupyter</a:t>
            </a:r>
            <a:r>
              <a:rPr lang="en-US" sz="1800" dirty="0">
                <a:latin typeface="Times New Roman" panose="02020603050405020304" pitchFamily="18" charset="0"/>
                <a:ea typeface="Symbol" panose="05050102010706020507" pitchFamily="18" charset="2"/>
                <a:cs typeface="Times New Roman" panose="02020603050405020304" pitchFamily="18" charset="0"/>
              </a:rPr>
              <a:t> </a:t>
            </a:r>
            <a:r>
              <a:rPr lang="en-US" sz="1800" dirty="0" smtClean="0">
                <a:latin typeface="Times New Roman" panose="02020603050405020304" pitchFamily="18" charset="0"/>
                <a:ea typeface="Symbol" panose="05050102010706020507" pitchFamily="18" charset="2"/>
                <a:cs typeface="Times New Roman" panose="02020603050405020304" pitchFamily="18" charset="0"/>
              </a:rPr>
              <a:t>,</a:t>
            </a:r>
            <a:r>
              <a:rPr lang="en-US" sz="1800" dirty="0" err="1" smtClean="0">
                <a:latin typeface="Times New Roman" panose="02020603050405020304" pitchFamily="18" charset="0"/>
                <a:ea typeface="Symbol" panose="05050102010706020507" pitchFamily="18" charset="2"/>
                <a:cs typeface="Times New Roman" panose="02020603050405020304" pitchFamily="18" charset="0"/>
              </a:rPr>
              <a:t>Spyder</a:t>
            </a:r>
            <a:endParaRPr lang="en-IN" sz="1800" dirty="0">
              <a:latin typeface="Times New Roman" panose="02020603050405020304" pitchFamily="18" charset="0"/>
              <a:ea typeface="Symbol" panose="05050102010706020507" pitchFamily="18" charset="2"/>
              <a:cs typeface="Times New Roman" panose="02020603050405020304" pitchFamily="18" charset="0"/>
            </a:endParaRPr>
          </a:p>
          <a:p>
            <a:pPr marL="342900" lvl="0" indent="-342900">
              <a:buClr>
                <a:schemeClr val="bg2">
                  <a:lumMod val="50000"/>
                </a:schemeClr>
              </a:buClr>
              <a:buSzPct val="122000"/>
              <a:buFont typeface="Arial" panose="020B0604020202020204" pitchFamily="34" charset="0"/>
              <a:buChar char="•"/>
              <a:tabLst>
                <a:tab pos="292100" algn="l"/>
                <a:tab pos="292735" algn="l"/>
              </a:tabLst>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Operating System: Windows 10</a:t>
            </a:r>
          </a:p>
          <a:p>
            <a:pPr marL="342900" lvl="0" indent="-342900">
              <a:buClr>
                <a:schemeClr val="bg2">
                  <a:lumMod val="50000"/>
                </a:schemeClr>
              </a:buClr>
              <a:buSzPct val="122000"/>
              <a:buFont typeface="Arial" panose="020B0604020202020204" pitchFamily="34" charset="0"/>
              <a:buChar char="•"/>
              <a:tabLst>
                <a:tab pos="292100" algn="l"/>
                <a:tab pos="292735" algn="l"/>
              </a:tabLst>
            </a:pPr>
            <a:r>
              <a:rPr lang="en-US" dirty="0">
                <a:latin typeface="Times New Roman" panose="02020603050405020304" pitchFamily="18" charset="0"/>
                <a:ea typeface="Symbol" panose="05050102010706020507" pitchFamily="18" charset="2"/>
                <a:cs typeface="Times New Roman" panose="02020603050405020304" pitchFamily="18" charset="0"/>
              </a:rPr>
              <a:t>Frame Work : Flask</a:t>
            </a:r>
          </a:p>
          <a:p>
            <a:pPr marL="342900" lvl="0" indent="-342900">
              <a:buClr>
                <a:schemeClr val="bg2">
                  <a:lumMod val="50000"/>
                </a:schemeClr>
              </a:buClr>
              <a:buSzPct val="122000"/>
              <a:buFont typeface="Arial" panose="020B0604020202020204" pitchFamily="34" charset="0"/>
              <a:buChar char="•"/>
              <a:tabLst>
                <a:tab pos="292100" algn="l"/>
                <a:tab pos="292735" algn="l"/>
              </a:tabLst>
            </a:pPr>
            <a:r>
              <a:rPr lang="en-US" sz="1800" dirty="0" err="1">
                <a:effectLst/>
                <a:latin typeface="Times New Roman" panose="02020603050405020304" pitchFamily="18" charset="0"/>
                <a:ea typeface="Symbol" panose="05050102010706020507" pitchFamily="18" charset="2"/>
                <a:cs typeface="Times New Roman" panose="02020603050405020304" pitchFamily="18" charset="0"/>
              </a:rPr>
              <a:t>DataBase</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 : SQLite</a:t>
            </a:r>
          </a:p>
          <a:p>
            <a:pPr lvl="0">
              <a:buClr>
                <a:schemeClr val="bg2">
                  <a:lumMod val="50000"/>
                </a:schemeClr>
              </a:buClr>
              <a:buSzPct val="122000"/>
              <a:tabLst>
                <a:tab pos="292100" algn="l"/>
                <a:tab pos="292735" algn="l"/>
              </a:tabLst>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691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44E4ED-A01E-4EEE-BAB3-F66C86F21672}"/>
              </a:ext>
            </a:extLst>
          </p:cNvPr>
          <p:cNvSpPr>
            <a:spLocks noGrp="1"/>
          </p:cNvSpPr>
          <p:nvPr>
            <p:ph type="title"/>
          </p:nvPr>
        </p:nvSpPr>
        <p:spPr>
          <a:xfrm>
            <a:off x="581191" y="520117"/>
            <a:ext cx="3235799" cy="616938"/>
          </a:xfrm>
        </p:spPr>
        <p:txBody>
          <a:bodyPr>
            <a:normAutofit/>
          </a:bodyPr>
          <a:lstStyle/>
          <a:p>
            <a:r>
              <a:rPr lang="en-US" sz="2900"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rPr>
              <a:t>Methodology</a:t>
            </a:r>
            <a:r>
              <a:rPr lang="en-US"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p>
        </p:txBody>
      </p:sp>
      <p:sp>
        <p:nvSpPr>
          <p:cNvPr id="5" name="TextBox 4">
            <a:extLst>
              <a:ext uri="{FF2B5EF4-FFF2-40B4-BE49-F238E27FC236}">
                <a16:creationId xmlns:a16="http://schemas.microsoft.com/office/drawing/2014/main" xmlns="" id="{60584911-1DC2-4F3E-9B24-377D34A26AD6}"/>
              </a:ext>
            </a:extLst>
          </p:cNvPr>
          <p:cNvSpPr txBox="1"/>
          <p:nvPr/>
        </p:nvSpPr>
        <p:spPr>
          <a:xfrm>
            <a:off x="581192" y="1349740"/>
            <a:ext cx="2416046" cy="369332"/>
          </a:xfrm>
          <a:prstGeom prst="rect">
            <a:avLst/>
          </a:prstGeom>
          <a:noFill/>
        </p:spPr>
        <p:txBody>
          <a:bodyPr wrap="none" rtlCol="0">
            <a:spAutoFit/>
          </a:bodyPr>
          <a:lstStyle/>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BLOCK DIAGRAM</a:t>
            </a:r>
          </a:p>
        </p:txBody>
      </p:sp>
      <p:pic>
        <p:nvPicPr>
          <p:cNvPr id="11" name="Picture 10">
            <a:extLst>
              <a:ext uri="{FF2B5EF4-FFF2-40B4-BE49-F238E27FC236}">
                <a16:creationId xmlns:a16="http://schemas.microsoft.com/office/drawing/2014/main" xmlns="" id="{49DEAE1F-557F-4606-9C6C-D137B834453E}"/>
              </a:ext>
            </a:extLst>
          </p:cNvPr>
          <p:cNvPicPr>
            <a:picLocks noChangeAspect="1"/>
          </p:cNvPicPr>
          <p:nvPr/>
        </p:nvPicPr>
        <p:blipFill rotWithShape="1">
          <a:blip r:embed="rId2"/>
          <a:srcRect l="59027" t="23856" r="21298" b="11350"/>
          <a:stretch/>
        </p:blipFill>
        <p:spPr>
          <a:xfrm>
            <a:off x="690248" y="1719072"/>
            <a:ext cx="4943057" cy="4922313"/>
          </a:xfrm>
          <a:prstGeom prst="rect">
            <a:avLst/>
          </a:prstGeom>
        </p:spPr>
      </p:pic>
      <p:sp>
        <p:nvSpPr>
          <p:cNvPr id="12" name="TextBox 11">
            <a:extLst>
              <a:ext uri="{FF2B5EF4-FFF2-40B4-BE49-F238E27FC236}">
                <a16:creationId xmlns:a16="http://schemas.microsoft.com/office/drawing/2014/main" xmlns="" id="{70AA0454-1CCD-4027-A45E-D512193B8177}"/>
              </a:ext>
            </a:extLst>
          </p:cNvPr>
          <p:cNvSpPr txBox="1"/>
          <p:nvPr/>
        </p:nvSpPr>
        <p:spPr>
          <a:xfrm>
            <a:off x="5645790" y="1719072"/>
            <a:ext cx="6546209" cy="1231106"/>
          </a:xfrm>
          <a:prstGeom prst="rect">
            <a:avLst/>
          </a:prstGeom>
          <a:noFill/>
        </p:spPr>
        <p:txBody>
          <a:bodyPr wrap="square" rtlCol="0">
            <a:spAutoFit/>
          </a:bodyPr>
          <a:lstStyle/>
          <a:p>
            <a:pPr algn="just"/>
            <a:r>
              <a:rPr lang="en-US" sz="2000" dirty="0">
                <a:solidFill>
                  <a:schemeClr val="accent1"/>
                </a:solidFill>
                <a:latin typeface="Times New Roman" panose="02020603050405020304" pitchFamily="18" charset="0"/>
                <a:cs typeface="Times New Roman" panose="02020603050405020304" pitchFamily="18" charset="0"/>
              </a:rPr>
              <a:t>1.	Image Preprocessing </a:t>
            </a:r>
          </a:p>
          <a:p>
            <a:pPr algn="just"/>
            <a:r>
              <a:rPr lang="en-US" dirty="0">
                <a:solidFill>
                  <a:schemeClr val="accent3">
                    <a:lumMod val="75000"/>
                  </a:schemeClr>
                </a:solidFill>
                <a:latin typeface="Times New Roman" panose="02020603050405020304" pitchFamily="18" charset="0"/>
                <a:cs typeface="Times New Roman" panose="02020603050405020304" pitchFamily="18" charset="0"/>
              </a:rPr>
              <a:t>Image Preprocessing is used to </a:t>
            </a:r>
            <a:r>
              <a:rPr lang="en-US" b="0" i="0" dirty="0">
                <a:solidFill>
                  <a:schemeClr val="accent3">
                    <a:lumMod val="75000"/>
                  </a:schemeClr>
                </a:solidFill>
                <a:effectLst/>
                <a:latin typeface="Times New Roman" panose="02020603050405020304" pitchFamily="18" charset="0"/>
                <a:cs typeface="Times New Roman" panose="02020603050405020304" pitchFamily="18" charset="0"/>
              </a:rPr>
              <a:t>improve the image data that suppress undesired distortions or enhances some image features important for further processing.</a:t>
            </a:r>
            <a:endParaRPr lang="en-IN"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E2F6C12-DD09-4F4E-AC07-27A0568EB655}"/>
              </a:ext>
            </a:extLst>
          </p:cNvPr>
          <p:cNvSpPr txBox="1"/>
          <p:nvPr/>
        </p:nvSpPr>
        <p:spPr>
          <a:xfrm>
            <a:off x="5645790" y="2837109"/>
            <a:ext cx="6546210" cy="3046988"/>
          </a:xfrm>
          <a:prstGeom prst="rect">
            <a:avLst/>
          </a:prstGeom>
          <a:noFill/>
        </p:spPr>
        <p:txBody>
          <a:bodyPr wrap="square" rtlCol="0">
            <a:spAutoFit/>
          </a:bodyPr>
          <a:lstStyle/>
          <a:p>
            <a:endParaRPr lang="en-US" dirty="0">
              <a:solidFill>
                <a:schemeClr val="accent3">
                  <a:lumMod val="75000"/>
                </a:schemeClr>
              </a:solidFill>
            </a:endParaRPr>
          </a:p>
          <a:p>
            <a:r>
              <a:rPr lang="en-IN" sz="2000" dirty="0">
                <a:solidFill>
                  <a:schemeClr val="accent1"/>
                </a:solidFill>
                <a:latin typeface="Times New Roman" pitchFamily="18" charset="0"/>
                <a:cs typeface="Times New Roman" pitchFamily="18" charset="0"/>
              </a:rPr>
              <a:t>2.	Feature Extraction</a:t>
            </a:r>
          </a:p>
          <a:p>
            <a:r>
              <a:rPr lang="en-IN" dirty="0">
                <a:solidFill>
                  <a:schemeClr val="accent3">
                    <a:lumMod val="75000"/>
                  </a:schemeClr>
                </a:solidFill>
                <a:latin typeface="Times New Roman" pitchFamily="18" charset="0"/>
                <a:cs typeface="Times New Roman" pitchFamily="18" charset="0"/>
              </a:rPr>
              <a:t>Feature Extraction</a:t>
            </a:r>
            <a:r>
              <a:rPr lang="en-IN" sz="2000" dirty="0">
                <a:solidFill>
                  <a:schemeClr val="accent3">
                    <a:lumMod val="75000"/>
                  </a:schemeClr>
                </a:solidFill>
                <a:latin typeface="Times New Roman" pitchFamily="18" charset="0"/>
                <a:cs typeface="Times New Roman" pitchFamily="18" charset="0"/>
              </a:rPr>
              <a:t> </a:t>
            </a:r>
            <a:r>
              <a:rPr lang="en-US" b="0" i="0" dirty="0">
                <a:solidFill>
                  <a:schemeClr val="accent3">
                    <a:lumMod val="75000"/>
                  </a:schemeClr>
                </a:solidFill>
                <a:effectLst/>
                <a:latin typeface="Times New Roman" pitchFamily="18" charset="0"/>
                <a:cs typeface="Times New Roman" pitchFamily="18" charset="0"/>
              </a:rPr>
              <a:t>is used for constructing combinations of the variables to get around these problems while still describing the data with sufficient accuracy</a:t>
            </a:r>
            <a:r>
              <a:rPr lang="en-US" sz="2000" b="0" i="0" dirty="0">
                <a:solidFill>
                  <a:srgbClr val="202124"/>
                </a:solidFill>
                <a:effectLst/>
                <a:latin typeface="Times New Roman" pitchFamily="18" charset="0"/>
                <a:cs typeface="Times New Roman" pitchFamily="18" charset="0"/>
              </a:rPr>
              <a:t>.</a:t>
            </a:r>
          </a:p>
          <a:p>
            <a:endParaRPr lang="en-US" sz="2000" dirty="0">
              <a:solidFill>
                <a:srgbClr val="202124"/>
              </a:solidFill>
              <a:latin typeface="Times New Roman" pitchFamily="18" charset="0"/>
              <a:cs typeface="Times New Roman" pitchFamily="18" charset="0"/>
            </a:endParaRPr>
          </a:p>
          <a:p>
            <a:r>
              <a:rPr lang="en-US" sz="2000" dirty="0">
                <a:solidFill>
                  <a:schemeClr val="accent1"/>
                </a:solidFill>
                <a:latin typeface="Times New Roman" pitchFamily="18" charset="0"/>
                <a:cs typeface="Times New Roman" pitchFamily="18" charset="0"/>
              </a:rPr>
              <a:t>3.	Classification</a:t>
            </a:r>
          </a:p>
          <a:p>
            <a:r>
              <a:rPr lang="en-US" dirty="0">
                <a:solidFill>
                  <a:schemeClr val="accent3">
                    <a:lumMod val="75000"/>
                  </a:schemeClr>
                </a:solidFill>
                <a:latin typeface="Times New Roman" pitchFamily="18" charset="0"/>
                <a:cs typeface="Times New Roman" pitchFamily="18" charset="0"/>
              </a:rPr>
              <a:t>Classification is used to separate the dangerous tumor into types Glioma, Meningioma and Pituitary.</a:t>
            </a:r>
            <a:endParaRPr lang="en-IN" dirty="0">
              <a:solidFill>
                <a:schemeClr val="accent3">
                  <a:lumMod val="75000"/>
                </a:schemeClr>
              </a:solidFill>
              <a:latin typeface="Times New Roman" pitchFamily="18" charset="0"/>
              <a:cs typeface="Times New Roman" pitchFamily="18" charset="0"/>
            </a:endParaRPr>
          </a:p>
          <a:p>
            <a:pPr marL="400050" indent="-400050">
              <a:buFont typeface="+mj-lt"/>
              <a:buAutoNum type="romanUcPeriod"/>
            </a:pPr>
            <a:endParaRPr lang="en-IN" sz="2000" dirty="0">
              <a:solidFill>
                <a:schemeClr val="accent1"/>
              </a:solidFill>
            </a:endParaRPr>
          </a:p>
        </p:txBody>
      </p:sp>
      <p:sp>
        <p:nvSpPr>
          <p:cNvPr id="3" name="Rectangle 2">
            <a:extLst>
              <a:ext uri="{FF2B5EF4-FFF2-40B4-BE49-F238E27FC236}">
                <a16:creationId xmlns:a16="http://schemas.microsoft.com/office/drawing/2014/main" xmlns="" id="{83B926CC-1001-4117-97A2-9ADD51D20EA7}"/>
              </a:ext>
            </a:extLst>
          </p:cNvPr>
          <p:cNvSpPr/>
          <p:nvPr/>
        </p:nvSpPr>
        <p:spPr>
          <a:xfrm>
            <a:off x="2974019" y="2459199"/>
            <a:ext cx="1944209" cy="7558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Pre-processing</a:t>
            </a:r>
          </a:p>
        </p:txBody>
      </p:sp>
    </p:spTree>
    <p:extLst>
      <p:ext uri="{BB962C8B-B14F-4D97-AF65-F5344CB8AC3E}">
        <p14:creationId xmlns:p14="http://schemas.microsoft.com/office/powerpoint/2010/main" val="35512563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AFA36B-67BC-4843-A4C2-16B11FC8501A}"/>
              </a:ext>
            </a:extLst>
          </p:cNvPr>
          <p:cNvSpPr>
            <a:spLocks noGrp="1"/>
          </p:cNvSpPr>
          <p:nvPr>
            <p:ph type="title"/>
          </p:nvPr>
        </p:nvSpPr>
        <p:spPr>
          <a:xfrm>
            <a:off x="1016291" y="1694575"/>
            <a:ext cx="2817478" cy="771787"/>
          </a:xfrm>
        </p:spPr>
        <p:txBody>
          <a:bodyPr>
            <a:normAutofit fontScale="90000"/>
          </a:bodyPr>
          <a:lstStyle/>
          <a:p>
            <a:r>
              <a:rPr lang="en-IN" sz="3600"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rPr>
              <a:t>Workflow</a:t>
            </a:r>
            <a:endParaRPr lang="en-IN"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endParaRPr>
          </a:p>
        </p:txBody>
      </p:sp>
      <p:pic>
        <p:nvPicPr>
          <p:cNvPr id="8" name="Content Placeholder 7">
            <a:extLst>
              <a:ext uri="{FF2B5EF4-FFF2-40B4-BE49-F238E27FC236}">
                <a16:creationId xmlns:a16="http://schemas.microsoft.com/office/drawing/2014/main" xmlns="" id="{C7A70288-338E-44A2-A110-81BBEE526C1F}"/>
              </a:ext>
            </a:extLst>
          </p:cNvPr>
          <p:cNvPicPr>
            <a:picLocks noGrp="1" noChangeAspect="1"/>
          </p:cNvPicPr>
          <p:nvPr>
            <p:ph idx="1"/>
          </p:nvPr>
        </p:nvPicPr>
        <p:blipFill>
          <a:blip r:embed="rId2"/>
          <a:stretch>
            <a:fillRect/>
          </a:stretch>
        </p:blipFill>
        <p:spPr>
          <a:xfrm>
            <a:off x="5089321" y="577050"/>
            <a:ext cx="5839092" cy="6280950"/>
          </a:xfrm>
        </p:spPr>
      </p:pic>
      <p:sp>
        <p:nvSpPr>
          <p:cNvPr id="9" name="TextBox 8">
            <a:extLst>
              <a:ext uri="{FF2B5EF4-FFF2-40B4-BE49-F238E27FC236}">
                <a16:creationId xmlns:a16="http://schemas.microsoft.com/office/drawing/2014/main" xmlns="" id="{D2BB5DEF-A071-4486-817C-4451E4BC60AB}"/>
              </a:ext>
            </a:extLst>
          </p:cNvPr>
          <p:cNvSpPr txBox="1"/>
          <p:nvPr/>
        </p:nvSpPr>
        <p:spPr>
          <a:xfrm>
            <a:off x="415134" y="671691"/>
            <a:ext cx="3786124" cy="618630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15" name="Picture 14">
            <a:extLst>
              <a:ext uri="{FF2B5EF4-FFF2-40B4-BE49-F238E27FC236}">
                <a16:creationId xmlns:a16="http://schemas.microsoft.com/office/drawing/2014/main" xmlns="" id="{757C3412-C3D0-4520-9578-00A5F447327A}"/>
              </a:ext>
            </a:extLst>
          </p:cNvPr>
          <p:cNvPicPr>
            <a:picLocks noChangeAspect="1"/>
          </p:cNvPicPr>
          <p:nvPr/>
        </p:nvPicPr>
        <p:blipFill>
          <a:blip r:embed="rId3"/>
          <a:stretch>
            <a:fillRect/>
          </a:stretch>
        </p:blipFill>
        <p:spPr>
          <a:xfrm>
            <a:off x="452763" y="3520440"/>
            <a:ext cx="3710866" cy="3337560"/>
          </a:xfrm>
          <a:prstGeom prst="rect">
            <a:avLst/>
          </a:prstGeom>
          <a:effectLst>
            <a:glow rad="228600">
              <a:schemeClr val="accent3">
                <a:satMod val="175000"/>
                <a:alpha val="40000"/>
              </a:schemeClr>
            </a:glow>
          </a:effectLst>
        </p:spPr>
      </p:pic>
    </p:spTree>
    <p:extLst>
      <p:ext uri="{BB962C8B-B14F-4D97-AF65-F5344CB8AC3E}">
        <p14:creationId xmlns:p14="http://schemas.microsoft.com/office/powerpoint/2010/main" val="42256842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0E8DC2F-8E40-45C9-AC42-A7D2DB96357C}"/>
              </a:ext>
            </a:extLst>
          </p:cNvPr>
          <p:cNvPicPr>
            <a:picLocks noChangeAspect="1"/>
          </p:cNvPicPr>
          <p:nvPr/>
        </p:nvPicPr>
        <p:blipFill>
          <a:blip r:embed="rId2"/>
          <a:stretch>
            <a:fillRect/>
          </a:stretch>
        </p:blipFill>
        <p:spPr>
          <a:xfrm>
            <a:off x="3527668" y="1711354"/>
            <a:ext cx="4868952" cy="35110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402874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FDC325-E565-4090-906F-C171CECDD61D}"/>
              </a:ext>
            </a:extLst>
          </p:cNvPr>
          <p:cNvSpPr>
            <a:spLocks noGrp="1"/>
          </p:cNvSpPr>
          <p:nvPr>
            <p:ph type="title"/>
          </p:nvPr>
        </p:nvSpPr>
        <p:spPr>
          <a:xfrm>
            <a:off x="662730" y="394284"/>
            <a:ext cx="7944373" cy="822264"/>
          </a:xfrm>
        </p:spPr>
        <p:txBody>
          <a:bodyPr>
            <a:normAutofit/>
          </a:bodyPr>
          <a:lstStyle/>
          <a:p>
            <a:r>
              <a:rPr lang="en-IN" sz="3200"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rPr>
              <a:t>Experimental investigation</a:t>
            </a:r>
          </a:p>
        </p:txBody>
      </p:sp>
      <p:pic>
        <p:nvPicPr>
          <p:cNvPr id="8" name="Picture 7">
            <a:extLst>
              <a:ext uri="{FF2B5EF4-FFF2-40B4-BE49-F238E27FC236}">
                <a16:creationId xmlns:a16="http://schemas.microsoft.com/office/drawing/2014/main" xmlns="" id="{22F31B3C-9D8B-45FB-A123-7C932C8CA480}"/>
              </a:ext>
            </a:extLst>
          </p:cNvPr>
          <p:cNvPicPr>
            <a:picLocks noChangeAspect="1"/>
          </p:cNvPicPr>
          <p:nvPr/>
        </p:nvPicPr>
        <p:blipFill rotWithShape="1">
          <a:blip r:embed="rId2"/>
          <a:srcRect l="4767" t="30013" r="49175" b="4970"/>
          <a:stretch/>
        </p:blipFill>
        <p:spPr>
          <a:xfrm>
            <a:off x="524811" y="1581854"/>
            <a:ext cx="3587306" cy="2716568"/>
          </a:xfrm>
          <a:prstGeom prst="rect">
            <a:avLst/>
          </a:prstGeom>
        </p:spPr>
      </p:pic>
      <p:pic>
        <p:nvPicPr>
          <p:cNvPr id="10" name="Picture 9">
            <a:extLst>
              <a:ext uri="{FF2B5EF4-FFF2-40B4-BE49-F238E27FC236}">
                <a16:creationId xmlns:a16="http://schemas.microsoft.com/office/drawing/2014/main" xmlns="" id="{79FB8362-5407-49E6-8783-271523ECE03D}"/>
              </a:ext>
            </a:extLst>
          </p:cNvPr>
          <p:cNvPicPr>
            <a:picLocks noChangeAspect="1"/>
          </p:cNvPicPr>
          <p:nvPr/>
        </p:nvPicPr>
        <p:blipFill rotWithShape="1">
          <a:blip r:embed="rId3"/>
          <a:srcRect l="51918" t="21733" r="16917" b="42704"/>
          <a:stretch/>
        </p:blipFill>
        <p:spPr>
          <a:xfrm>
            <a:off x="3613210" y="3958199"/>
            <a:ext cx="4500979" cy="2539013"/>
          </a:xfrm>
          <a:prstGeom prst="rect">
            <a:avLst/>
          </a:prstGeom>
        </p:spPr>
      </p:pic>
      <p:pic>
        <p:nvPicPr>
          <p:cNvPr id="12" name="Picture 11">
            <a:extLst>
              <a:ext uri="{FF2B5EF4-FFF2-40B4-BE49-F238E27FC236}">
                <a16:creationId xmlns:a16="http://schemas.microsoft.com/office/drawing/2014/main" xmlns="" id="{4DC79323-1046-44C2-BEAF-6980580E675C}"/>
              </a:ext>
            </a:extLst>
          </p:cNvPr>
          <p:cNvPicPr>
            <a:picLocks noChangeAspect="1"/>
          </p:cNvPicPr>
          <p:nvPr/>
        </p:nvPicPr>
        <p:blipFill rotWithShape="1">
          <a:blip r:embed="rId3"/>
          <a:srcRect l="51699" t="57024" r="19175" b="1441"/>
          <a:stretch/>
        </p:blipFill>
        <p:spPr>
          <a:xfrm>
            <a:off x="7607853" y="1419185"/>
            <a:ext cx="4342711" cy="2539014"/>
          </a:xfrm>
          <a:prstGeom prst="rect">
            <a:avLst/>
          </a:prstGeom>
        </p:spPr>
      </p:pic>
    </p:spTree>
    <p:extLst>
      <p:ext uri="{BB962C8B-B14F-4D97-AF65-F5344CB8AC3E}">
        <p14:creationId xmlns:p14="http://schemas.microsoft.com/office/powerpoint/2010/main" val="66004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2BCEE0-AF33-4B8B-9622-2A50B4FD62C5}"/>
              </a:ext>
            </a:extLst>
          </p:cNvPr>
          <p:cNvSpPr>
            <a:spLocks noGrp="1"/>
          </p:cNvSpPr>
          <p:nvPr>
            <p:ph type="title"/>
          </p:nvPr>
        </p:nvSpPr>
        <p:spPr>
          <a:xfrm>
            <a:off x="581192" y="702155"/>
            <a:ext cx="2824738" cy="891753"/>
          </a:xfrm>
        </p:spPr>
        <p:txBody>
          <a:bodyPr>
            <a:normAutofit/>
          </a:bodyPr>
          <a:lstStyle/>
          <a:p>
            <a:r>
              <a:rPr lang="en-US" sz="3600"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rPr>
              <a:t>Agenda</a:t>
            </a:r>
            <a:r>
              <a:rPr lang="en-US" sz="3600" dirty="0"/>
              <a:t>	</a:t>
            </a:r>
          </a:p>
        </p:txBody>
      </p:sp>
      <p:sp>
        <p:nvSpPr>
          <p:cNvPr id="3" name="Content Placeholder 2">
            <a:extLst>
              <a:ext uri="{FF2B5EF4-FFF2-40B4-BE49-F238E27FC236}">
                <a16:creationId xmlns:a16="http://schemas.microsoft.com/office/drawing/2014/main" xmlns="" id="{F0495D9B-1C30-46A7-AC78-0AD00F70BCAE}"/>
              </a:ext>
            </a:extLst>
          </p:cNvPr>
          <p:cNvSpPr>
            <a:spLocks noGrp="1"/>
          </p:cNvSpPr>
          <p:nvPr>
            <p:ph idx="1"/>
          </p:nvPr>
        </p:nvSpPr>
        <p:spPr>
          <a:xfrm>
            <a:off x="654341" y="1853967"/>
            <a:ext cx="3389154" cy="5066950"/>
          </a:xfrm>
        </p:spPr>
        <p:txBody>
          <a:bodyPr>
            <a:normAutofit fontScale="40000" lnSpcReduction="20000"/>
          </a:bodyPr>
          <a:lstStyle/>
          <a:p>
            <a:pPr marL="285750" indent="-285750">
              <a:buFont typeface="Wingdings" panose="05000000000000000000" pitchFamily="2" charset="2"/>
              <a:buChar char="ü"/>
            </a:pPr>
            <a:r>
              <a:rPr lang="en-US" sz="3400" dirty="0">
                <a:latin typeface="Times New Roman" pitchFamily="18" charset="0"/>
                <a:cs typeface="Times New Roman" pitchFamily="18" charset="0"/>
              </a:rPr>
              <a:t>Abstract</a:t>
            </a:r>
          </a:p>
          <a:p>
            <a:pPr marL="285750" indent="-285750">
              <a:buFont typeface="Wingdings" panose="05000000000000000000" pitchFamily="2" charset="2"/>
              <a:buChar char="ü"/>
            </a:pPr>
            <a:r>
              <a:rPr lang="en-US" sz="3400" dirty="0" smtClean="0">
                <a:latin typeface="Times New Roman" pitchFamily="18" charset="0"/>
                <a:cs typeface="Times New Roman" pitchFamily="18" charset="0"/>
              </a:rPr>
              <a:t>Introduction</a:t>
            </a:r>
          </a:p>
          <a:p>
            <a:pPr marL="285750" indent="-285750">
              <a:buFont typeface="Wingdings" panose="05000000000000000000" pitchFamily="2" charset="2"/>
              <a:buChar char="ü"/>
            </a:pPr>
            <a:r>
              <a:rPr lang="en-US" sz="3400" dirty="0" smtClean="0">
                <a:latin typeface="Times New Roman" pitchFamily="18" charset="0"/>
                <a:cs typeface="Times New Roman" pitchFamily="18" charset="0"/>
              </a:rPr>
              <a:t>Literature Survey</a:t>
            </a:r>
          </a:p>
          <a:p>
            <a:pPr marL="285750" indent="-285750">
              <a:buFont typeface="Wingdings" panose="05000000000000000000" pitchFamily="2" charset="2"/>
              <a:buChar char="ü"/>
            </a:pPr>
            <a:r>
              <a:rPr lang="en-US" sz="3400" dirty="0" smtClean="0">
                <a:latin typeface="Times New Roman" pitchFamily="18" charset="0"/>
                <a:cs typeface="Times New Roman" pitchFamily="18" charset="0"/>
              </a:rPr>
              <a:t>Motivation</a:t>
            </a:r>
            <a:endParaRPr lang="en-US" sz="3400" dirty="0">
              <a:latin typeface="Times New Roman" pitchFamily="18" charset="0"/>
              <a:cs typeface="Times New Roman" pitchFamily="18" charset="0"/>
            </a:endParaRPr>
          </a:p>
          <a:p>
            <a:pPr marL="285750" indent="-285750">
              <a:buFont typeface="Wingdings" panose="05000000000000000000" pitchFamily="2" charset="2"/>
              <a:buChar char="ü"/>
            </a:pPr>
            <a:r>
              <a:rPr lang="en-US" sz="3400" dirty="0">
                <a:latin typeface="Times New Roman" pitchFamily="18" charset="0"/>
                <a:cs typeface="Times New Roman" pitchFamily="18" charset="0"/>
              </a:rPr>
              <a:t>Deep Learning</a:t>
            </a:r>
          </a:p>
          <a:p>
            <a:pPr marL="285750" indent="-285750">
              <a:buFont typeface="Wingdings" panose="05000000000000000000" pitchFamily="2" charset="2"/>
              <a:buChar char="ü"/>
            </a:pPr>
            <a:r>
              <a:rPr lang="en-US" sz="3400" dirty="0">
                <a:latin typeface="Times New Roman" pitchFamily="18" charset="0"/>
                <a:cs typeface="Times New Roman" pitchFamily="18" charset="0"/>
              </a:rPr>
              <a:t>CNN</a:t>
            </a:r>
          </a:p>
          <a:p>
            <a:pPr marL="285750" indent="-285750">
              <a:buFont typeface="Wingdings" panose="05000000000000000000" pitchFamily="2" charset="2"/>
              <a:buChar char="ü"/>
            </a:pPr>
            <a:r>
              <a:rPr lang="en-US" sz="3400" dirty="0">
                <a:latin typeface="Times New Roman" pitchFamily="18" charset="0"/>
                <a:cs typeface="Times New Roman" pitchFamily="18" charset="0"/>
              </a:rPr>
              <a:t>Dataset Description</a:t>
            </a:r>
          </a:p>
          <a:p>
            <a:pPr marL="285750" indent="-285750">
              <a:buFont typeface="Wingdings" panose="05000000000000000000" pitchFamily="2" charset="2"/>
              <a:buChar char="ü"/>
            </a:pPr>
            <a:r>
              <a:rPr lang="en-US" sz="3400" dirty="0" smtClean="0">
                <a:latin typeface="Times New Roman" pitchFamily="18" charset="0"/>
                <a:cs typeface="Times New Roman" pitchFamily="18" charset="0"/>
              </a:rPr>
              <a:t>Existing Problem  </a:t>
            </a:r>
            <a:endParaRPr lang="en-US" sz="3400" dirty="0">
              <a:latin typeface="Times New Roman" pitchFamily="18" charset="0"/>
              <a:cs typeface="Times New Roman" pitchFamily="18" charset="0"/>
            </a:endParaRPr>
          </a:p>
          <a:p>
            <a:pPr marL="285750" indent="-285750">
              <a:buFont typeface="Wingdings" panose="05000000000000000000" pitchFamily="2" charset="2"/>
              <a:buChar char="ü"/>
            </a:pPr>
            <a:r>
              <a:rPr lang="en-US" sz="3400" dirty="0">
                <a:latin typeface="Times New Roman" pitchFamily="18" charset="0"/>
                <a:cs typeface="Times New Roman" pitchFamily="18" charset="0"/>
              </a:rPr>
              <a:t>Proposed </a:t>
            </a:r>
            <a:r>
              <a:rPr lang="en-US" sz="3400" dirty="0" smtClean="0">
                <a:latin typeface="Times New Roman" pitchFamily="18" charset="0"/>
                <a:cs typeface="Times New Roman" pitchFamily="18" charset="0"/>
              </a:rPr>
              <a:t>Solution</a:t>
            </a:r>
          </a:p>
          <a:p>
            <a:pPr marL="285750" indent="-285750">
              <a:buFont typeface="Wingdings" panose="05000000000000000000" pitchFamily="2" charset="2"/>
              <a:buChar char="ü"/>
            </a:pPr>
            <a:r>
              <a:rPr lang="en-US" sz="3400" dirty="0" smtClean="0">
                <a:latin typeface="Times New Roman" pitchFamily="18" charset="0"/>
                <a:cs typeface="Times New Roman" pitchFamily="18" charset="0"/>
              </a:rPr>
              <a:t>Objectives</a:t>
            </a:r>
            <a:endParaRPr lang="en-US" sz="3400" dirty="0">
              <a:latin typeface="Times New Roman" pitchFamily="18" charset="0"/>
              <a:cs typeface="Times New Roman" pitchFamily="18" charset="0"/>
            </a:endParaRPr>
          </a:p>
          <a:p>
            <a:pPr marL="285750" indent="-285750">
              <a:buFont typeface="Wingdings" panose="05000000000000000000" pitchFamily="2" charset="2"/>
              <a:buChar char="ü"/>
            </a:pPr>
            <a:r>
              <a:rPr lang="en-US" sz="3400" dirty="0">
                <a:latin typeface="Times New Roman" pitchFamily="18" charset="0"/>
                <a:cs typeface="Times New Roman" pitchFamily="18" charset="0"/>
              </a:rPr>
              <a:t>Methodology</a:t>
            </a:r>
          </a:p>
          <a:p>
            <a:pPr marL="285750" indent="-285750">
              <a:buFont typeface="Wingdings" panose="05000000000000000000" pitchFamily="2" charset="2"/>
              <a:buChar char="ü"/>
            </a:pPr>
            <a:r>
              <a:rPr lang="en-US" sz="3400">
                <a:latin typeface="Times New Roman" pitchFamily="18" charset="0"/>
                <a:cs typeface="Times New Roman" pitchFamily="18" charset="0"/>
              </a:rPr>
              <a:t>Work </a:t>
            </a:r>
            <a:r>
              <a:rPr lang="en-US" sz="3400" smtClean="0">
                <a:latin typeface="Times New Roman" pitchFamily="18" charset="0"/>
                <a:cs typeface="Times New Roman" pitchFamily="18" charset="0"/>
              </a:rPr>
              <a:t>Flow</a:t>
            </a:r>
            <a:endParaRPr lang="en-US" sz="3400" dirty="0">
              <a:latin typeface="Times New Roman" pitchFamily="18" charset="0"/>
              <a:cs typeface="Times New Roman" pitchFamily="18" charset="0"/>
            </a:endParaRPr>
          </a:p>
          <a:p>
            <a:pPr marL="285750" indent="-285750">
              <a:buFont typeface="Wingdings" panose="05000000000000000000" pitchFamily="2" charset="2"/>
              <a:buChar char="ü"/>
            </a:pPr>
            <a:r>
              <a:rPr lang="en-US" sz="3400" dirty="0">
                <a:latin typeface="Times New Roman" pitchFamily="18" charset="0"/>
                <a:cs typeface="Times New Roman" pitchFamily="18" charset="0"/>
              </a:rPr>
              <a:t>Experimental Investigation</a:t>
            </a:r>
          </a:p>
          <a:p>
            <a:pPr marL="285750" indent="-285750">
              <a:buFont typeface="Wingdings" panose="05000000000000000000" pitchFamily="2" charset="2"/>
              <a:buChar char="ü"/>
            </a:pPr>
            <a:r>
              <a:rPr lang="en-US" sz="3400" dirty="0">
                <a:latin typeface="Times New Roman" pitchFamily="18" charset="0"/>
                <a:cs typeface="Times New Roman" pitchFamily="18" charset="0"/>
              </a:rPr>
              <a:t>Demonstration</a:t>
            </a:r>
          </a:p>
          <a:p>
            <a:pPr marL="285750" indent="-285750">
              <a:buFont typeface="Wingdings" panose="05000000000000000000" pitchFamily="2" charset="2"/>
              <a:buChar char="ü"/>
            </a:pPr>
            <a:r>
              <a:rPr lang="en-US" sz="3400" dirty="0">
                <a:latin typeface="Times New Roman" pitchFamily="18" charset="0"/>
                <a:cs typeface="Times New Roman" pitchFamily="18" charset="0"/>
              </a:rPr>
              <a:t>Results</a:t>
            </a:r>
          </a:p>
          <a:p>
            <a:pPr marL="285750" indent="-285750">
              <a:buFont typeface="Wingdings" panose="05000000000000000000" pitchFamily="2" charset="2"/>
              <a:buChar char="ü"/>
            </a:pPr>
            <a:r>
              <a:rPr lang="en-US" sz="3400" dirty="0">
                <a:latin typeface="Times New Roman" pitchFamily="18" charset="0"/>
                <a:cs typeface="Times New Roman" pitchFamily="18" charset="0"/>
              </a:rPr>
              <a:t>Conclusion</a:t>
            </a:r>
          </a:p>
          <a:p>
            <a:pPr marL="285750" indent="-285750">
              <a:buFont typeface="Wingdings" panose="05000000000000000000" pitchFamily="2" charset="2"/>
              <a:buChar char="ü"/>
            </a:pPr>
            <a:endParaRPr lang="en-US" dirty="0"/>
          </a:p>
        </p:txBody>
      </p:sp>
      <p:pic>
        <p:nvPicPr>
          <p:cNvPr id="7" name="Picture Placeholder 6" descr="A stethoscope ">
            <a:extLst>
              <a:ext uri="{FF2B5EF4-FFF2-40B4-BE49-F238E27FC236}">
                <a16:creationId xmlns:a16="http://schemas.microsoft.com/office/drawing/2014/main" xmlns="" id="{7F61309D-C856-4938-ADC7-424523E494C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242815" y="640080"/>
            <a:ext cx="3703320" cy="5751576"/>
          </a:xfrm>
        </p:spPr>
      </p:pic>
      <p:pic>
        <p:nvPicPr>
          <p:cNvPr id="9" name="Picture Placeholder 8" descr="Doctors in surgery">
            <a:extLst>
              <a:ext uri="{FF2B5EF4-FFF2-40B4-BE49-F238E27FC236}">
                <a16:creationId xmlns:a16="http://schemas.microsoft.com/office/drawing/2014/main" xmlns="" id="{945B1BB8-49E7-4A38-B10A-734F467CE26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046720" y="640080"/>
            <a:ext cx="3703320" cy="5751576"/>
          </a:xfrm>
        </p:spPr>
      </p:pic>
    </p:spTree>
    <p:extLst>
      <p:ext uri="{BB962C8B-B14F-4D97-AF65-F5344CB8AC3E}">
        <p14:creationId xmlns:p14="http://schemas.microsoft.com/office/powerpoint/2010/main" val="38051641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466313-19DF-490C-99A5-1BDAA064A7FB}"/>
              </a:ext>
            </a:extLst>
          </p:cNvPr>
          <p:cNvSpPr>
            <a:spLocks noGrp="1"/>
          </p:cNvSpPr>
          <p:nvPr>
            <p:ph type="title"/>
          </p:nvPr>
        </p:nvSpPr>
        <p:spPr>
          <a:xfrm>
            <a:off x="430753" y="629173"/>
            <a:ext cx="2657854" cy="679509"/>
          </a:xfrm>
        </p:spPr>
        <p:txBody>
          <a:bodyPr>
            <a:normAutofit/>
          </a:bodyPr>
          <a:lstStyle/>
          <a:p>
            <a:r>
              <a:rPr lang="en-IN"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IN" sz="3200"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rPr>
              <a:t>Results</a:t>
            </a:r>
          </a:p>
        </p:txBody>
      </p:sp>
      <p:pic>
        <p:nvPicPr>
          <p:cNvPr id="8" name="Picture 7">
            <a:extLst>
              <a:ext uri="{FF2B5EF4-FFF2-40B4-BE49-F238E27FC236}">
                <a16:creationId xmlns:a16="http://schemas.microsoft.com/office/drawing/2014/main" xmlns="" id="{4394513A-3ED2-43A3-9AF6-4A11C3855630}"/>
              </a:ext>
            </a:extLst>
          </p:cNvPr>
          <p:cNvPicPr>
            <a:picLocks noChangeAspect="1"/>
          </p:cNvPicPr>
          <p:nvPr/>
        </p:nvPicPr>
        <p:blipFill rotWithShape="1">
          <a:blip r:embed="rId2"/>
          <a:srcRect l="10602" t="24991" r="33519" b="18001"/>
          <a:stretch/>
        </p:blipFill>
        <p:spPr>
          <a:xfrm>
            <a:off x="412518" y="1603030"/>
            <a:ext cx="4789798" cy="26214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xmlns="" id="{C7FAC529-DC65-4194-862D-1D6A8287E237}"/>
              </a:ext>
            </a:extLst>
          </p:cNvPr>
          <p:cNvPicPr>
            <a:picLocks noChangeAspect="1"/>
          </p:cNvPicPr>
          <p:nvPr/>
        </p:nvPicPr>
        <p:blipFill rotWithShape="1">
          <a:blip r:embed="rId3"/>
          <a:srcRect l="11505" t="22277" r="33956" b="20987"/>
          <a:stretch/>
        </p:blipFill>
        <p:spPr>
          <a:xfrm>
            <a:off x="6440454" y="1603029"/>
            <a:ext cx="4789799" cy="26214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xmlns="" id="{CAD31844-1879-4E2C-989F-0AD9D2605941}"/>
              </a:ext>
            </a:extLst>
          </p:cNvPr>
          <p:cNvSpPr txBox="1"/>
          <p:nvPr/>
        </p:nvSpPr>
        <p:spPr>
          <a:xfrm>
            <a:off x="493908" y="4429957"/>
            <a:ext cx="4627017" cy="553998"/>
          </a:xfrm>
          <a:prstGeom prst="rect">
            <a:avLst/>
          </a:prstGeom>
          <a:noFill/>
        </p:spPr>
        <p:txBody>
          <a:bodyPr wrap="square" rtlCol="0">
            <a:spAutoFit/>
          </a:bodyPr>
          <a:lstStyle/>
          <a:p>
            <a:pPr marL="285750" indent="-285750">
              <a:buFont typeface="Wingdings" panose="05000000000000000000" pitchFamily="2" charset="2"/>
              <a:buChar char="ü"/>
            </a:pPr>
            <a:r>
              <a:rPr lang="en-IN" sz="1500" dirty="0">
                <a:solidFill>
                  <a:schemeClr val="tx1">
                    <a:lumMod val="95000"/>
                    <a:lumOff val="5000"/>
                  </a:schemeClr>
                </a:solidFill>
                <a:latin typeface="Times New Roman" pitchFamily="18" charset="0"/>
                <a:cs typeface="Times New Roman" pitchFamily="18" charset="0"/>
              </a:rPr>
              <a:t>Login page for the Doctors to keep a track</a:t>
            </a:r>
          </a:p>
          <a:p>
            <a:r>
              <a:rPr lang="en-IN" sz="1500" dirty="0">
                <a:solidFill>
                  <a:schemeClr val="tx1">
                    <a:lumMod val="95000"/>
                    <a:lumOff val="5000"/>
                  </a:schemeClr>
                </a:solidFill>
                <a:latin typeface="Times New Roman" pitchFamily="18" charset="0"/>
                <a:cs typeface="Times New Roman" pitchFamily="18" charset="0"/>
              </a:rPr>
              <a:t>of all the details in the database for future use   </a:t>
            </a:r>
            <a:r>
              <a:rPr lang="en-IN" sz="1400" dirty="0">
                <a:solidFill>
                  <a:schemeClr val="tx1">
                    <a:lumMod val="95000"/>
                    <a:lumOff val="5000"/>
                  </a:schemeClr>
                </a:solidFill>
              </a:rPr>
              <a:t>                                                                                           </a:t>
            </a:r>
          </a:p>
        </p:txBody>
      </p:sp>
      <p:sp>
        <p:nvSpPr>
          <p:cNvPr id="14" name="TextBox 13">
            <a:extLst>
              <a:ext uri="{FF2B5EF4-FFF2-40B4-BE49-F238E27FC236}">
                <a16:creationId xmlns:a16="http://schemas.microsoft.com/office/drawing/2014/main" xmlns="" id="{D4E6F756-F6FD-4E4E-BDCE-DF582B3DF4E1}"/>
              </a:ext>
            </a:extLst>
          </p:cNvPr>
          <p:cNvSpPr txBox="1"/>
          <p:nvPr/>
        </p:nvSpPr>
        <p:spPr>
          <a:xfrm>
            <a:off x="6440455" y="4429957"/>
            <a:ext cx="4789798" cy="584775"/>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solidFill>
                  <a:schemeClr val="tx1">
                    <a:lumMod val="95000"/>
                    <a:lumOff val="5000"/>
                  </a:schemeClr>
                </a:solidFill>
                <a:latin typeface="Times New Roman" pitchFamily="18" charset="0"/>
                <a:cs typeface="Times New Roman" pitchFamily="18" charset="0"/>
              </a:rPr>
              <a:t>Home page where the MRI images are browsed and </a:t>
            </a:r>
          </a:p>
          <a:p>
            <a:r>
              <a:rPr lang="en-IN" sz="1600" dirty="0">
                <a:solidFill>
                  <a:schemeClr val="tx1">
                    <a:lumMod val="95000"/>
                    <a:lumOff val="5000"/>
                  </a:schemeClr>
                </a:solidFill>
                <a:latin typeface="Times New Roman" pitchFamily="18" charset="0"/>
                <a:cs typeface="Times New Roman" pitchFamily="18" charset="0"/>
              </a:rPr>
              <a:t>uploaded</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29627779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1753D236-AAF8-42F3-9ABD-9122E7D33528}"/>
              </a:ext>
            </a:extLst>
          </p:cNvPr>
          <p:cNvPicPr>
            <a:picLocks noChangeAspect="1"/>
          </p:cNvPicPr>
          <p:nvPr/>
        </p:nvPicPr>
        <p:blipFill rotWithShape="1">
          <a:blip r:embed="rId2"/>
          <a:srcRect l="11650" t="25534" r="33592" b="23023"/>
          <a:stretch/>
        </p:blipFill>
        <p:spPr>
          <a:xfrm>
            <a:off x="427906" y="769587"/>
            <a:ext cx="4077972" cy="22318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xmlns="" id="{D25975DF-643E-4328-9741-BC8BFF903BB2}"/>
              </a:ext>
            </a:extLst>
          </p:cNvPr>
          <p:cNvPicPr>
            <a:picLocks noChangeAspect="1"/>
          </p:cNvPicPr>
          <p:nvPr/>
        </p:nvPicPr>
        <p:blipFill rotWithShape="1">
          <a:blip r:embed="rId3"/>
          <a:srcRect l="10576" t="22955" r="33811" b="20308"/>
          <a:stretch/>
        </p:blipFill>
        <p:spPr>
          <a:xfrm>
            <a:off x="7686123" y="704605"/>
            <a:ext cx="4077971" cy="22258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xmlns="" id="{CBCEAF5B-9956-4377-B937-9D9615899EFA}"/>
              </a:ext>
            </a:extLst>
          </p:cNvPr>
          <p:cNvPicPr>
            <a:picLocks noChangeAspect="1"/>
          </p:cNvPicPr>
          <p:nvPr/>
        </p:nvPicPr>
        <p:blipFill rotWithShape="1">
          <a:blip r:embed="rId4"/>
          <a:srcRect l="10265" t="26212" r="33374" b="18408"/>
          <a:stretch/>
        </p:blipFill>
        <p:spPr>
          <a:xfrm>
            <a:off x="340533" y="4066401"/>
            <a:ext cx="4066936" cy="22258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xmlns="" id="{FF3A385B-5074-4606-BEC3-DA4F8FA1DB4B}"/>
              </a:ext>
            </a:extLst>
          </p:cNvPr>
          <p:cNvPicPr>
            <a:picLocks noChangeAspect="1"/>
          </p:cNvPicPr>
          <p:nvPr/>
        </p:nvPicPr>
        <p:blipFill rotWithShape="1">
          <a:blip r:embed="rId5"/>
          <a:srcRect l="10703" t="20647" r="33665" b="23629"/>
          <a:stretch/>
        </p:blipFill>
        <p:spPr>
          <a:xfrm>
            <a:off x="7773495" y="4133540"/>
            <a:ext cx="4077972" cy="21913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xmlns="" id="{3D1A2F97-4E0C-4D85-9AB9-E7BFEB8F9275}"/>
              </a:ext>
            </a:extLst>
          </p:cNvPr>
          <p:cNvSpPr txBox="1"/>
          <p:nvPr/>
        </p:nvSpPr>
        <p:spPr>
          <a:xfrm>
            <a:off x="427906" y="3210210"/>
            <a:ext cx="3755772" cy="523220"/>
          </a:xfrm>
          <a:prstGeom prst="rect">
            <a:avLst/>
          </a:prstGeom>
          <a:noFill/>
        </p:spPr>
        <p:txBody>
          <a:bodyPr wrap="none" rtlCol="0">
            <a:spAutoFit/>
          </a:bodyPr>
          <a:lstStyle/>
          <a:p>
            <a:pPr marL="285750" indent="-285750">
              <a:buFont typeface="Wingdings" panose="05000000000000000000" pitchFamily="2" charset="2"/>
              <a:buChar char="ü"/>
            </a:pPr>
            <a:r>
              <a:rPr lang="en-IN" sz="1400" dirty="0"/>
              <a:t>Result page where the presence Glioma ,</a:t>
            </a:r>
          </a:p>
          <a:p>
            <a:r>
              <a:rPr lang="en-IN" sz="1400" dirty="0"/>
              <a:t>Meningioma ,Pituitary and no </a:t>
            </a:r>
            <a:r>
              <a:rPr lang="en-IN" sz="1400" dirty="0" err="1"/>
              <a:t>tumor</a:t>
            </a:r>
            <a:r>
              <a:rPr lang="en-IN" sz="1400" dirty="0"/>
              <a:t> are showed </a:t>
            </a:r>
          </a:p>
        </p:txBody>
      </p:sp>
      <p:sp>
        <p:nvSpPr>
          <p:cNvPr id="15" name="TextBox 14">
            <a:extLst>
              <a:ext uri="{FF2B5EF4-FFF2-40B4-BE49-F238E27FC236}">
                <a16:creationId xmlns:a16="http://schemas.microsoft.com/office/drawing/2014/main" xmlns="" id="{ACD57DD5-4FE2-4C57-A983-D31FBCB43689}"/>
              </a:ext>
            </a:extLst>
          </p:cNvPr>
          <p:cNvSpPr txBox="1"/>
          <p:nvPr/>
        </p:nvSpPr>
        <p:spPr>
          <a:xfrm>
            <a:off x="7686123" y="3210210"/>
            <a:ext cx="4405263" cy="523220"/>
          </a:xfrm>
          <a:prstGeom prst="rect">
            <a:avLst/>
          </a:prstGeom>
          <a:noFill/>
        </p:spPr>
        <p:txBody>
          <a:bodyPr wrap="square" rtlCol="0">
            <a:spAutoFit/>
          </a:bodyPr>
          <a:lstStyle/>
          <a:p>
            <a:pPr marL="285750" indent="-285750">
              <a:buFont typeface="Wingdings" panose="05000000000000000000" pitchFamily="2" charset="2"/>
              <a:buChar char="ü"/>
            </a:pPr>
            <a:r>
              <a:rPr lang="en-IN" sz="1400" dirty="0"/>
              <a:t>Neurologists page for the further appointments</a:t>
            </a:r>
          </a:p>
          <a:p>
            <a:endParaRPr lang="en-IN" sz="1400" dirty="0"/>
          </a:p>
        </p:txBody>
      </p:sp>
      <p:sp>
        <p:nvSpPr>
          <p:cNvPr id="16" name="TextBox 15">
            <a:extLst>
              <a:ext uri="{FF2B5EF4-FFF2-40B4-BE49-F238E27FC236}">
                <a16:creationId xmlns:a16="http://schemas.microsoft.com/office/drawing/2014/main" xmlns="" id="{B196BD9E-1022-42B1-A4A8-36CC101A5E4F}"/>
              </a:ext>
            </a:extLst>
          </p:cNvPr>
          <p:cNvSpPr txBox="1"/>
          <p:nvPr/>
        </p:nvSpPr>
        <p:spPr>
          <a:xfrm>
            <a:off x="431163" y="6324843"/>
            <a:ext cx="3324949" cy="307777"/>
          </a:xfrm>
          <a:prstGeom prst="rect">
            <a:avLst/>
          </a:prstGeom>
          <a:noFill/>
        </p:spPr>
        <p:txBody>
          <a:bodyPr wrap="none" rtlCol="0">
            <a:spAutoFit/>
          </a:bodyPr>
          <a:lstStyle/>
          <a:p>
            <a:pPr marL="285750" indent="-285750">
              <a:buFont typeface="Wingdings" panose="05000000000000000000" pitchFamily="2" charset="2"/>
              <a:buChar char="ü"/>
            </a:pPr>
            <a:r>
              <a:rPr lang="en-IN" sz="1400" dirty="0"/>
              <a:t>Details of the patients with to be filled </a:t>
            </a:r>
          </a:p>
        </p:txBody>
      </p:sp>
      <p:sp>
        <p:nvSpPr>
          <p:cNvPr id="17" name="TextBox 16">
            <a:extLst>
              <a:ext uri="{FF2B5EF4-FFF2-40B4-BE49-F238E27FC236}">
                <a16:creationId xmlns:a16="http://schemas.microsoft.com/office/drawing/2014/main" xmlns="" id="{8A58AA42-855A-48AA-B728-64B14081B99E}"/>
              </a:ext>
            </a:extLst>
          </p:cNvPr>
          <p:cNvSpPr txBox="1"/>
          <p:nvPr/>
        </p:nvSpPr>
        <p:spPr>
          <a:xfrm>
            <a:off x="7773495" y="6371010"/>
            <a:ext cx="3925818" cy="307777"/>
          </a:xfrm>
          <a:prstGeom prst="rect">
            <a:avLst/>
          </a:prstGeom>
          <a:noFill/>
        </p:spPr>
        <p:txBody>
          <a:bodyPr wrap="none" rtlCol="0">
            <a:spAutoFit/>
          </a:bodyPr>
          <a:lstStyle/>
          <a:p>
            <a:pPr marL="285750" indent="-285750">
              <a:buFont typeface="Wingdings" panose="05000000000000000000" pitchFamily="2" charset="2"/>
              <a:buChar char="ü"/>
            </a:pPr>
            <a:r>
              <a:rPr lang="en-IN" sz="1400" dirty="0"/>
              <a:t>Report of the patient for the further reference </a:t>
            </a:r>
          </a:p>
        </p:txBody>
      </p:sp>
      <p:pic>
        <p:nvPicPr>
          <p:cNvPr id="21" name="Picture 20">
            <a:extLst>
              <a:ext uri="{FF2B5EF4-FFF2-40B4-BE49-F238E27FC236}">
                <a16:creationId xmlns:a16="http://schemas.microsoft.com/office/drawing/2014/main" xmlns="" id="{9570B071-7B3B-41E1-BEE8-8EB799AD26EF}"/>
              </a:ext>
            </a:extLst>
          </p:cNvPr>
          <p:cNvPicPr>
            <a:picLocks noChangeAspect="1"/>
          </p:cNvPicPr>
          <p:nvPr/>
        </p:nvPicPr>
        <p:blipFill>
          <a:blip r:embed="rId6"/>
          <a:stretch>
            <a:fillRect/>
          </a:stretch>
        </p:blipFill>
        <p:spPr>
          <a:xfrm>
            <a:off x="5120936" y="2930438"/>
            <a:ext cx="1950128" cy="1950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929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E592F8-8CA0-4216-808E-BCF1E34D38DA}"/>
              </a:ext>
            </a:extLst>
          </p:cNvPr>
          <p:cNvSpPr>
            <a:spLocks noGrp="1"/>
          </p:cNvSpPr>
          <p:nvPr>
            <p:ph type="title"/>
          </p:nvPr>
        </p:nvSpPr>
        <p:spPr>
          <a:xfrm>
            <a:off x="385894" y="3800214"/>
            <a:ext cx="3733100" cy="1731414"/>
          </a:xfrm>
        </p:spPr>
        <p:txBody>
          <a:bodyPr>
            <a:normAutofit/>
          </a:bodyPr>
          <a:lstStyle/>
          <a:p>
            <a:r>
              <a:rPr lang="en-US" sz="3200"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rPr>
              <a:t>  conclusion</a:t>
            </a:r>
          </a:p>
        </p:txBody>
      </p:sp>
      <p:pic>
        <p:nvPicPr>
          <p:cNvPr id="9" name="Picture Placeholder 8" descr="A person smiling for the camera&#10;">
            <a:extLst>
              <a:ext uri="{FF2B5EF4-FFF2-40B4-BE49-F238E27FC236}">
                <a16:creationId xmlns:a16="http://schemas.microsoft.com/office/drawing/2014/main" xmlns="" id="{0C4F09C2-CDF0-42F2-ACBE-48A7C5A3018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768096"/>
            <a:ext cx="2578608" cy="2816352"/>
          </a:xfrm>
        </p:spPr>
      </p:pic>
      <p:pic>
        <p:nvPicPr>
          <p:cNvPr id="11" name="Picture Placeholder 10" descr="Two people looking at a paper&#10;">
            <a:extLst>
              <a:ext uri="{FF2B5EF4-FFF2-40B4-BE49-F238E27FC236}">
                <a16:creationId xmlns:a16="http://schemas.microsoft.com/office/drawing/2014/main" xmlns="" id="{CCB647CF-2AAB-45DF-86A9-63D8063F12EC}"/>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352800" y="768096"/>
            <a:ext cx="2578608" cy="2816352"/>
          </a:xfrm>
        </p:spPr>
      </p:pic>
      <p:pic>
        <p:nvPicPr>
          <p:cNvPr id="13" name="Picture Placeholder 12" descr="A doctor with his arms crossed&#10;">
            <a:extLst>
              <a:ext uri="{FF2B5EF4-FFF2-40B4-BE49-F238E27FC236}">
                <a16:creationId xmlns:a16="http://schemas.microsoft.com/office/drawing/2014/main" xmlns="" id="{FEE47F26-5CCA-4F67-A13A-A48D1F2E9CA5}"/>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257544" y="768096"/>
            <a:ext cx="2578608" cy="2816352"/>
          </a:xfrm>
        </p:spPr>
      </p:pic>
      <p:pic>
        <p:nvPicPr>
          <p:cNvPr id="15" name="Picture Placeholder 14" descr="A picture containing a nurse and child">
            <a:extLst>
              <a:ext uri="{FF2B5EF4-FFF2-40B4-BE49-F238E27FC236}">
                <a16:creationId xmlns:a16="http://schemas.microsoft.com/office/drawing/2014/main" xmlns="" id="{75C485B9-17CC-4622-BC83-361CFF6D527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162288" y="768096"/>
            <a:ext cx="2578608" cy="2816352"/>
          </a:xfrm>
        </p:spPr>
      </p:pic>
      <p:sp>
        <p:nvSpPr>
          <p:cNvPr id="3" name="Content Placeholder 2">
            <a:extLst>
              <a:ext uri="{FF2B5EF4-FFF2-40B4-BE49-F238E27FC236}">
                <a16:creationId xmlns:a16="http://schemas.microsoft.com/office/drawing/2014/main" xmlns="" id="{5DB065D3-BB45-4A0E-A1BC-1FAA24968BA8}"/>
              </a:ext>
            </a:extLst>
          </p:cNvPr>
          <p:cNvSpPr>
            <a:spLocks noGrp="1"/>
          </p:cNvSpPr>
          <p:nvPr>
            <p:ph idx="1"/>
          </p:nvPr>
        </p:nvSpPr>
        <p:spPr>
          <a:xfrm>
            <a:off x="4520392" y="3964928"/>
            <a:ext cx="7225075" cy="2320463"/>
          </a:xfrm>
        </p:spPr>
        <p:txBody>
          <a:bodyPr>
            <a:noAutofit/>
          </a:bodyPr>
          <a:lstStyle/>
          <a:p>
            <a:r>
              <a:rPr lang="en-US" sz="1750" dirty="0">
                <a:latin typeface="Times New Roman" pitchFamily="18" charset="0"/>
                <a:cs typeface="Times New Roman" pitchFamily="18" charset="0"/>
              </a:rPr>
              <a:t>Here in the projected model the Doctor and Patient will manually check for the tumor by uploading the MRI image by themselves. If this application is employed by any organization then registration and login method has to be done so the information of detection may be noted. Once the model predicts the tumor a report is generated and might be used for future purpose. All the knowledge are deployed within the SQLite Database so any information may be fetched if necessary. Detecting brain tumors could be a complicated and sensitive task, thus preciseness and reliability can equally show a vital a part of the chosen method. In future, the framework might be improved by adjusting more division calculation to suit the different clinical picture division.</a:t>
            </a:r>
          </a:p>
        </p:txBody>
      </p:sp>
    </p:spTree>
    <p:extLst>
      <p:ext uri="{BB962C8B-B14F-4D97-AF65-F5344CB8AC3E}">
        <p14:creationId xmlns:p14="http://schemas.microsoft.com/office/powerpoint/2010/main" val="275256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89233" y="2558128"/>
            <a:ext cx="9991288" cy="461665"/>
          </a:xfrm>
          <a:prstGeom prst="rect">
            <a:avLst/>
          </a:prstGeom>
        </p:spPr>
        <p:txBody>
          <a:bodyPr wrap="square">
            <a:spAutoFit/>
          </a:bodyPr>
          <a:lstStyle/>
          <a:p>
            <a:pPr algn="ctr"/>
            <a:r>
              <a:rPr lang="en-US" sz="2400" b="1" u="sng" dirty="0">
                <a:latin typeface="Times New Roman" panose="02020603050405020304" pitchFamily="18" charset="0"/>
                <a:cs typeface="Times New Roman" panose="02020603050405020304" pitchFamily="18" charset="0"/>
              </a:rPr>
              <a:t>Paper Title</a:t>
            </a:r>
            <a:r>
              <a:rPr lang="en-US" sz="2400" dirty="0" smtClean="0">
                <a:latin typeface="Times New Roman" panose="02020603050405020304" pitchFamily="18" charset="0"/>
                <a:cs typeface="Times New Roman" panose="02020603050405020304" pitchFamily="18" charset="0"/>
              </a:rPr>
              <a:t>:</a:t>
            </a:r>
            <a:r>
              <a:rPr lang="en-US" sz="2400" b="1" dirty="0" smtClean="0">
                <a:solidFill>
                  <a:schemeClr val="accent1"/>
                </a:solidFill>
                <a:latin typeface="Times New Roman" pitchFamily="18" charset="0"/>
                <a:cs typeface="Times New Roman" pitchFamily="18" charset="0"/>
              </a:rPr>
              <a:t> </a:t>
            </a:r>
            <a:r>
              <a:rPr lang="en-US" sz="2400" b="1" dirty="0" smtClean="0">
                <a:latin typeface="Times New Roman" pitchFamily="18" charset="0"/>
                <a:cs typeface="Times New Roman" pitchFamily="18" charset="0"/>
              </a:rPr>
              <a:t>“</a:t>
            </a:r>
            <a:r>
              <a:rPr lang="en-US" sz="2400" b="1" dirty="0" smtClean="0">
                <a:solidFill>
                  <a:schemeClr val="accent1"/>
                </a:solidFill>
                <a:latin typeface="Times New Roman" pitchFamily="18" charset="0"/>
                <a:cs typeface="Times New Roman" pitchFamily="18" charset="0"/>
              </a:rPr>
              <a:t> Brain Tumor Detection using </a:t>
            </a:r>
            <a:r>
              <a:rPr lang="en-US" sz="2400" b="1" dirty="0">
                <a:solidFill>
                  <a:schemeClr val="accent1"/>
                </a:solidFill>
                <a:latin typeface="Times New Roman" pitchFamily="18" charset="0"/>
                <a:cs typeface="Times New Roman" pitchFamily="18" charset="0"/>
              </a:rPr>
              <a:t>Deep Neural </a:t>
            </a:r>
            <a:r>
              <a:rPr lang="en-US" sz="2400" b="1" dirty="0" smtClean="0">
                <a:solidFill>
                  <a:schemeClr val="accent1"/>
                </a:solidFill>
                <a:latin typeface="Times New Roman" pitchFamily="18" charset="0"/>
                <a:cs typeface="Times New Roman" pitchFamily="18" charset="0"/>
              </a:rPr>
              <a:t>Network</a:t>
            </a:r>
            <a:r>
              <a:rPr lang="en-IN" sz="2400" b="1" i="1" dirty="0" smtClean="0">
                <a:latin typeface="Times New Roman" panose="02020603050405020304" pitchFamily="18" charset="0"/>
                <a:cs typeface="Times New Roman" panose="02020603050405020304" pitchFamily="18" charset="0"/>
              </a:rPr>
              <a:t>”</a:t>
            </a:r>
            <a:endParaRPr lang="en-US" sz="2400" dirty="0">
              <a:latin typeface="Times New Roman" pitchFamily="18" charset="0"/>
              <a:cs typeface="Times New Roman" pitchFamily="18" charset="0"/>
            </a:endParaRPr>
          </a:p>
        </p:txBody>
      </p:sp>
      <p:sp>
        <p:nvSpPr>
          <p:cNvPr id="12" name="Rectangle 11"/>
          <p:cNvSpPr/>
          <p:nvPr/>
        </p:nvSpPr>
        <p:spPr>
          <a:xfrm>
            <a:off x="2265027" y="741723"/>
            <a:ext cx="6811860" cy="1569660"/>
          </a:xfrm>
          <a:prstGeom prst="rect">
            <a:avLst/>
          </a:prstGeom>
        </p:spPr>
        <p:txBody>
          <a:bodyPr wrap="square">
            <a:spAutoFit/>
          </a:bodyPr>
          <a:lstStyle/>
          <a:p>
            <a:pPr algn="ctr"/>
            <a:r>
              <a:rPr lang="en-US" sz="2400" dirty="0">
                <a:solidFill>
                  <a:srgbClr val="C00000"/>
                </a:solidFill>
                <a:latin typeface="Times New Roman" panose="02020603050405020304" pitchFamily="18" charset="0"/>
                <a:cs typeface="Times New Roman" panose="02020603050405020304" pitchFamily="18" charset="0"/>
              </a:rPr>
              <a:t>Paper Published at 7</a:t>
            </a:r>
            <a:r>
              <a:rPr lang="en-US" sz="2400" baseline="30000" dirty="0">
                <a:solidFill>
                  <a:srgbClr val="C00000"/>
                </a:solidFill>
                <a:latin typeface="Times New Roman" panose="02020603050405020304" pitchFamily="18" charset="0"/>
                <a:cs typeface="Times New Roman" panose="02020603050405020304" pitchFamily="18" charset="0"/>
              </a:rPr>
              <a:t>th</a:t>
            </a:r>
            <a:r>
              <a:rPr lang="en-US" sz="2400" dirty="0">
                <a:solidFill>
                  <a:srgbClr val="C00000"/>
                </a:solidFill>
                <a:latin typeface="Times New Roman" panose="02020603050405020304" pitchFamily="18" charset="0"/>
                <a:cs typeface="Times New Roman" panose="02020603050405020304" pitchFamily="18" charset="0"/>
              </a:rPr>
              <a:t> National Conference </a:t>
            </a:r>
          </a:p>
          <a:p>
            <a:pPr algn="ctr"/>
            <a:r>
              <a:rPr lang="en-US" sz="2400" dirty="0">
                <a:solidFill>
                  <a:srgbClr val="C00000"/>
                </a:solidFill>
                <a:latin typeface="Times New Roman" panose="02020603050405020304" pitchFamily="18" charset="0"/>
                <a:cs typeface="Times New Roman" panose="02020603050405020304" pitchFamily="18" charset="0"/>
              </a:rPr>
              <a:t>on </a:t>
            </a:r>
          </a:p>
          <a:p>
            <a:pPr algn="ctr"/>
            <a:r>
              <a:rPr lang="en-US" sz="2400" dirty="0">
                <a:solidFill>
                  <a:srgbClr val="C00000"/>
                </a:solidFill>
                <a:latin typeface="Times New Roman" panose="02020603050405020304" pitchFamily="18" charset="0"/>
                <a:cs typeface="Times New Roman" panose="02020603050405020304" pitchFamily="18" charset="0"/>
              </a:rPr>
              <a:t>Advancements in information technology </a:t>
            </a:r>
          </a:p>
          <a:p>
            <a:pPr algn="ctr"/>
            <a:r>
              <a:rPr lang="en-US" sz="2400" dirty="0">
                <a:solidFill>
                  <a:srgbClr val="C00000"/>
                </a:solidFill>
                <a:latin typeface="Times New Roman" panose="02020603050405020304" pitchFamily="18" charset="0"/>
                <a:cs typeface="Times New Roman" panose="02020603050405020304" pitchFamily="18" charset="0"/>
              </a:rPr>
              <a:t>NCAIT 2021</a:t>
            </a:r>
            <a:endParaRPr lang="en-IN" sz="2400" dirty="0">
              <a:solidFill>
                <a:srgbClr val="C0000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 xmlns:a16="http://schemas.microsoft.com/office/drawing/2014/main" id="{0FB8B0F9-DA80-4C3B-AC53-7ACE345BA074}"/>
              </a:ext>
            </a:extLst>
          </p:cNvPr>
          <p:cNvPicPr>
            <a:picLocks noChangeAspect="1"/>
          </p:cNvPicPr>
          <p:nvPr/>
        </p:nvPicPr>
        <p:blipFill>
          <a:blip r:embed="rId2"/>
          <a:stretch>
            <a:fillRect/>
          </a:stretch>
        </p:blipFill>
        <p:spPr>
          <a:xfrm>
            <a:off x="2399252" y="3189499"/>
            <a:ext cx="7273254" cy="3354589"/>
          </a:xfrm>
          <a:prstGeom prst="rect">
            <a:avLst/>
          </a:prstGeom>
        </p:spPr>
      </p:pic>
    </p:spTree>
    <p:extLst>
      <p:ext uri="{BB962C8B-B14F-4D97-AF65-F5344CB8AC3E}">
        <p14:creationId xmlns:p14="http://schemas.microsoft.com/office/powerpoint/2010/main" val="920262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doctor talking to a patient&#10;">
            <a:extLst>
              <a:ext uri="{FF2B5EF4-FFF2-40B4-BE49-F238E27FC236}">
                <a16:creationId xmlns:a16="http://schemas.microsoft.com/office/drawing/2014/main" xmlns="" id="{AC4A1F6E-E065-4C87-B012-9FBDEC8C1E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57344" y="0"/>
            <a:ext cx="7534656" cy="6858000"/>
          </a:xfrm>
        </p:spPr>
      </p:pic>
      <p:pic>
        <p:nvPicPr>
          <p:cNvPr id="9" name="Picture 8">
            <a:extLst>
              <a:ext uri="{FF2B5EF4-FFF2-40B4-BE49-F238E27FC236}">
                <a16:creationId xmlns:a16="http://schemas.microsoft.com/office/drawing/2014/main" xmlns="" id="{6EE96233-42B6-4D20-8E76-B5C922FBFB94}"/>
              </a:ext>
            </a:extLst>
          </p:cNvPr>
          <p:cNvPicPr>
            <a:picLocks noChangeAspect="1"/>
          </p:cNvPicPr>
          <p:nvPr/>
        </p:nvPicPr>
        <p:blipFill>
          <a:blip r:embed="rId3"/>
          <a:stretch>
            <a:fillRect/>
          </a:stretch>
        </p:blipFill>
        <p:spPr>
          <a:xfrm>
            <a:off x="612089" y="1634323"/>
            <a:ext cx="3440005" cy="34400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61619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3C271D-D3EB-4A78-9929-4B8E740B50B4}"/>
              </a:ext>
            </a:extLst>
          </p:cNvPr>
          <p:cNvSpPr>
            <a:spLocks noGrp="1"/>
          </p:cNvSpPr>
          <p:nvPr>
            <p:ph type="title"/>
          </p:nvPr>
        </p:nvSpPr>
        <p:spPr>
          <a:xfrm>
            <a:off x="981513" y="310392"/>
            <a:ext cx="3718044" cy="1107346"/>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en-US" sz="3600" b="1"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rPr>
              <a:t>Abstract</a:t>
            </a:r>
            <a:r>
              <a:rPr lang="en-US" sz="3600" b="1" dirty="0">
                <a:ln w="9000" cmpd="sng">
                  <a:solidFill>
                    <a:schemeClr val="accent4">
                      <a:shade val="50000"/>
                      <a:satMod val="120000"/>
                    </a:schemeClr>
                  </a:solidFill>
                  <a:prstDash val="solid"/>
                </a:ln>
                <a:solidFill>
                  <a:srgbClr val="3333CC"/>
                </a:solidFill>
                <a:effectLst>
                  <a:reflection blurRad="12700" stA="28000" endPos="45000" dist="1000" dir="5400000" sy="-100000" algn="bl" rotWithShape="0"/>
                </a:effectLst>
                <a:latin typeface="Times New Roman" pitchFamily="18" charset="0"/>
                <a:cs typeface="Times New Roman" pitchFamily="18" charset="0"/>
              </a:rPr>
              <a:t> </a:t>
            </a:r>
          </a:p>
        </p:txBody>
      </p:sp>
      <p:sp>
        <p:nvSpPr>
          <p:cNvPr id="3" name="Content Placeholder 2">
            <a:extLst>
              <a:ext uri="{FF2B5EF4-FFF2-40B4-BE49-F238E27FC236}">
                <a16:creationId xmlns:a16="http://schemas.microsoft.com/office/drawing/2014/main" xmlns="" id="{F210F1C6-68F4-48F7-97E9-343EE7513674}"/>
              </a:ext>
            </a:extLst>
          </p:cNvPr>
          <p:cNvSpPr>
            <a:spLocks noGrp="1"/>
          </p:cNvSpPr>
          <p:nvPr>
            <p:ph idx="1"/>
          </p:nvPr>
        </p:nvSpPr>
        <p:spPr>
          <a:xfrm>
            <a:off x="553673" y="1568741"/>
            <a:ext cx="11176088" cy="4739779"/>
          </a:xfrm>
        </p:spPr>
        <p:txBody>
          <a:bodyPr>
            <a:normAutofit lnSpcReduction="10000"/>
          </a:bodyPr>
          <a:lstStyle/>
          <a:p>
            <a:pPr algn="just">
              <a:lnSpc>
                <a:spcPct val="150000"/>
              </a:lnSpc>
            </a:pPr>
            <a:r>
              <a:rPr lang="en-US" sz="2400" dirty="0">
                <a:solidFill>
                  <a:schemeClr val="tx1">
                    <a:lumMod val="95000"/>
                    <a:lumOff val="5000"/>
                  </a:schemeClr>
                </a:solidFill>
                <a:latin typeface="Times New Roman" pitchFamily="18" charset="0"/>
                <a:cs typeface="Times New Roman" pitchFamily="18" charset="0"/>
              </a:rPr>
              <a:t>         </a:t>
            </a:r>
            <a:r>
              <a:rPr lang="en-US" dirty="0">
                <a:solidFill>
                  <a:schemeClr val="tx1">
                    <a:lumMod val="95000"/>
                    <a:lumOff val="5000"/>
                  </a:schemeClr>
                </a:solidFill>
                <a:latin typeface="Times New Roman" pitchFamily="18" charset="0"/>
                <a:cs typeface="Times New Roman" pitchFamily="18" charset="0"/>
              </a:rPr>
              <a:t>In recent decades, brain tumor detection has become one in every of the foremost difficult issue in medical science. Early detection of those tumors is highly required to supply treatment for patients. In this project we present a machine learning approach to detect whether an MRI image of a brain contains a tumor or not if yes which type of tumor. In the present environment various classifying algorithm are available to classify the brain tumor images. According to observations made for detection of tumor, it is observed that the Decision Tree (DT) classifier gives 94.24% accuracy because of the lag in accuracy we considered implementing Convolutional Neural Network (CNN) to classify and detect tumor presence in the brain through Magnetic Resonance Imaging (MRI) images. In addition to the accuracy criterion, we use the benchmarks of Sensitivity, Specificity and Precision to evaluate CNN performance. This is a new method based on the combination of feature extraction techniques with the CNN for tumor detection from MRI images. CNN improves accuracy which is the important for diagnosing the tumor, the accuracy predicted by the model helps the doctors in diagnosing the tumor and treating the patient at earlier </a:t>
            </a:r>
            <a:r>
              <a:rPr lang="en-US" sz="1700" dirty="0">
                <a:solidFill>
                  <a:schemeClr val="tx1">
                    <a:lumMod val="95000"/>
                    <a:lumOff val="5000"/>
                  </a:schemeClr>
                </a:solidFill>
                <a:latin typeface="Times New Roman" pitchFamily="18" charset="0"/>
                <a:cs typeface="Times New Roman" pitchFamily="18" charset="0"/>
              </a:rPr>
              <a:t>stages.</a:t>
            </a:r>
          </a:p>
          <a:p>
            <a:pPr algn="just"/>
            <a:endParaRPr lang="en-US" dirty="0">
              <a:solidFill>
                <a:schemeClr val="tx1">
                  <a:lumMod val="95000"/>
                  <a:lumOff val="5000"/>
                </a:schemeClr>
              </a:solidFill>
            </a:endParaRPr>
          </a:p>
        </p:txBody>
      </p:sp>
    </p:spTree>
    <p:extLst>
      <p:ext uri="{BB962C8B-B14F-4D97-AF65-F5344CB8AC3E}">
        <p14:creationId xmlns:p14="http://schemas.microsoft.com/office/powerpoint/2010/main" val="39801367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xmlns="" id="{CF992897-39EC-4EAE-9489-879296A7B122}"/>
              </a:ext>
            </a:extLst>
          </p:cNvPr>
          <p:cNvSpPr txBox="1"/>
          <p:nvPr/>
        </p:nvSpPr>
        <p:spPr>
          <a:xfrm>
            <a:off x="914401" y="617380"/>
            <a:ext cx="4202884" cy="5847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3200" b="1" cap="all" dirty="0">
                <a:ln w="9000" cmpd="sng">
                  <a:solidFill>
                    <a:schemeClr val="accent4">
                      <a:shade val="50000"/>
                      <a:satMod val="120000"/>
                    </a:schemeClr>
                  </a:solidFill>
                  <a:prstDash val="solid"/>
                </a:ln>
                <a:solidFill>
                  <a:srgbClr val="3333CC"/>
                </a:solidFill>
                <a:effectLst>
                  <a:reflection blurRad="12700" stA="28000" endPos="45000" dist="1000" dir="5400000" sy="-100000" algn="bl" rotWithShape="0"/>
                </a:effectLst>
                <a:latin typeface="Times New Roman" pitchFamily="18" charset="0"/>
                <a:cs typeface="Times New Roman" pitchFamily="18" charset="0"/>
              </a:rPr>
              <a:t> </a:t>
            </a:r>
            <a:r>
              <a:rPr lang="en-IN" sz="3200" b="1" cap="all"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rPr>
              <a:t>INTRODUCTION</a:t>
            </a:r>
          </a:p>
        </p:txBody>
      </p:sp>
      <p:pic>
        <p:nvPicPr>
          <p:cNvPr id="24" name="Picture 23">
            <a:extLst>
              <a:ext uri="{FF2B5EF4-FFF2-40B4-BE49-F238E27FC236}">
                <a16:creationId xmlns:a16="http://schemas.microsoft.com/office/drawing/2014/main" xmlns="" id="{A2DC2879-F113-408D-BA92-B01580BAE095}"/>
              </a:ext>
            </a:extLst>
          </p:cNvPr>
          <p:cNvPicPr>
            <a:picLocks noChangeAspect="1"/>
          </p:cNvPicPr>
          <p:nvPr/>
        </p:nvPicPr>
        <p:blipFill>
          <a:blip r:embed="rId2"/>
          <a:stretch>
            <a:fillRect/>
          </a:stretch>
        </p:blipFill>
        <p:spPr>
          <a:xfrm>
            <a:off x="5965794" y="1918186"/>
            <a:ext cx="6226206" cy="4939814"/>
          </a:xfrm>
          <a:prstGeom prst="rect">
            <a:avLst/>
          </a:prstGeom>
        </p:spPr>
      </p:pic>
      <p:sp>
        <p:nvSpPr>
          <p:cNvPr id="25" name="TextBox 24">
            <a:extLst>
              <a:ext uri="{FF2B5EF4-FFF2-40B4-BE49-F238E27FC236}">
                <a16:creationId xmlns:a16="http://schemas.microsoft.com/office/drawing/2014/main" xmlns="" id="{9BACB7F9-C0FE-4EED-B2A1-3DBA56223C3C}"/>
              </a:ext>
            </a:extLst>
          </p:cNvPr>
          <p:cNvSpPr txBox="1"/>
          <p:nvPr/>
        </p:nvSpPr>
        <p:spPr>
          <a:xfrm>
            <a:off x="563366" y="1200277"/>
            <a:ext cx="11052700" cy="558614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700" dirty="0">
                <a:solidFill>
                  <a:schemeClr val="tx1">
                    <a:lumMod val="95000"/>
                    <a:lumOff val="5000"/>
                  </a:schemeClr>
                </a:solidFill>
                <a:latin typeface="Times New Roman" pitchFamily="18" charset="0"/>
                <a:cs typeface="Times New Roman" pitchFamily="18" charset="0"/>
              </a:rPr>
              <a:t>A tumor may be a mass of tissue that is fashioned by accumulation of abnormal cells. Normally, the cells within the body die, and are replaced by new cells counting on the age, but the cancer cells keep on multiplying.</a:t>
            </a:r>
          </a:p>
          <a:p>
            <a:pPr marL="285750" indent="-285750" algn="just">
              <a:lnSpc>
                <a:spcPct val="150000"/>
              </a:lnSpc>
              <a:buFont typeface="Arial" panose="020B0604020202020204" pitchFamily="34" charset="0"/>
              <a:buChar char="•"/>
            </a:pPr>
            <a:r>
              <a:rPr lang="en-US" sz="1700" dirty="0">
                <a:solidFill>
                  <a:schemeClr val="tx1">
                    <a:lumMod val="95000"/>
                    <a:lumOff val="5000"/>
                  </a:schemeClr>
                </a:solidFill>
                <a:latin typeface="Times New Roman" pitchFamily="18" charset="0"/>
                <a:cs typeface="Times New Roman" pitchFamily="18" charset="0"/>
              </a:rPr>
              <a:t>The tumor may be found in any a part of the organic structure like, Lungs, Breast, Stomach, Liver, Uterus, Brain. In this project we have a tendency to primarily concentrate on tumor in Brain. </a:t>
            </a:r>
          </a:p>
          <a:p>
            <a:pPr marL="285750" indent="-285750" algn="just">
              <a:lnSpc>
                <a:spcPct val="150000"/>
              </a:lnSpc>
              <a:buFont typeface="Arial" panose="020B0604020202020204" pitchFamily="34" charset="0"/>
              <a:buChar char="•"/>
            </a:pPr>
            <a:r>
              <a:rPr lang="en-US" sz="1700" b="0" i="0" dirty="0">
                <a:solidFill>
                  <a:schemeClr val="tx1">
                    <a:lumMod val="95000"/>
                    <a:lumOff val="5000"/>
                  </a:schemeClr>
                </a:solidFill>
                <a:effectLst/>
                <a:latin typeface="Times New Roman" pitchFamily="18" charset="0"/>
                <a:cs typeface="Times New Roman" pitchFamily="18" charset="0"/>
              </a:rPr>
              <a:t>When tumor spread in any part of brain then it is known as brain tumor. Now when brain tumor can identified number of symptoms including seizures, mood changing, difficulty in walking and hearing, vision, and muscular movement etc. </a:t>
            </a:r>
            <a:r>
              <a:rPr lang="en-US" sz="1700" dirty="0">
                <a:solidFill>
                  <a:schemeClr val="tx1">
                    <a:lumMod val="95000"/>
                    <a:lumOff val="5000"/>
                  </a:schemeClr>
                </a:solidFill>
                <a:latin typeface="Times New Roman" pitchFamily="18" charset="0"/>
                <a:cs typeface="Times New Roman" pitchFamily="18" charset="0"/>
              </a:rPr>
              <a:t>Some types of tumor like neoplasm, Glioma, and Pituitary tumors measure a lot of common Meningiomas measure the foremost common form of tumors that originate within the skinny membranes that surround the brain and funiculus.</a:t>
            </a:r>
          </a:p>
          <a:p>
            <a:pPr marL="285750" indent="-285750" algn="just">
              <a:lnSpc>
                <a:spcPct val="150000"/>
              </a:lnSpc>
              <a:buFont typeface="Arial" panose="020B0604020202020204" pitchFamily="34" charset="0"/>
              <a:buChar char="•"/>
            </a:pPr>
            <a:r>
              <a:rPr lang="en-US" sz="1700" b="0" i="0" dirty="0">
                <a:solidFill>
                  <a:schemeClr val="tx1">
                    <a:lumMod val="95000"/>
                    <a:lumOff val="5000"/>
                  </a:schemeClr>
                </a:solidFill>
                <a:effectLst/>
                <a:latin typeface="Times New Roman" pitchFamily="18" charset="0"/>
                <a:cs typeface="Times New Roman" pitchFamily="18" charset="0"/>
              </a:rPr>
              <a:t>Why this problem occurs? It occurs due to inaccurate location of area of tumor. The next step is to detect the tumor. There are various way to detect the tumor some are 1) MRI scanning that is magnetic resonant image </a:t>
            </a:r>
          </a:p>
          <a:p>
            <a:pPr algn="l">
              <a:lnSpc>
                <a:spcPct val="150000"/>
              </a:lnSpc>
            </a:pPr>
            <a:r>
              <a:rPr lang="en-US" sz="1700" b="0" i="0" dirty="0">
                <a:solidFill>
                  <a:schemeClr val="tx1">
                    <a:lumMod val="95000"/>
                    <a:lumOff val="5000"/>
                  </a:schemeClr>
                </a:solidFill>
                <a:effectLst/>
                <a:latin typeface="Times New Roman" pitchFamily="18" charset="0"/>
                <a:cs typeface="Times New Roman" pitchFamily="18" charset="0"/>
              </a:rPr>
              <a:t>       2) CT scanning i.e. computer tomography </a:t>
            </a:r>
          </a:p>
          <a:p>
            <a:pPr algn="l">
              <a:lnSpc>
                <a:spcPct val="150000"/>
              </a:lnSpc>
            </a:pPr>
            <a:r>
              <a:rPr lang="en-US" sz="1700" b="0" i="0" dirty="0">
                <a:solidFill>
                  <a:schemeClr val="tx1">
                    <a:lumMod val="95000"/>
                    <a:lumOff val="5000"/>
                  </a:schemeClr>
                </a:solidFill>
                <a:effectLst/>
                <a:latin typeface="Times New Roman" pitchFamily="18" charset="0"/>
                <a:cs typeface="Times New Roman" pitchFamily="18" charset="0"/>
              </a:rPr>
              <a:t>       3) Ultra sound etc.</a:t>
            </a:r>
          </a:p>
          <a:p>
            <a:pPr marL="285750" indent="-285750" algn="l">
              <a:lnSpc>
                <a:spcPct val="150000"/>
              </a:lnSpc>
              <a:buFont typeface="Arial" panose="020B0604020202020204" pitchFamily="34" charset="0"/>
              <a:buChar char="•"/>
            </a:pPr>
            <a:r>
              <a:rPr lang="en-US" sz="1700" dirty="0">
                <a:solidFill>
                  <a:schemeClr val="tx1">
                    <a:lumMod val="95000"/>
                    <a:lumOff val="5000"/>
                  </a:schemeClr>
                </a:solidFill>
                <a:latin typeface="Times New Roman" pitchFamily="18" charset="0"/>
                <a:cs typeface="Times New Roman" pitchFamily="18" charset="0"/>
              </a:rPr>
              <a:t>Most expert radiologist recommend MRI for detection a brain tumor as it is more effective and accurate regarding shape, size and location of brain tumor.</a:t>
            </a:r>
            <a:endParaRPr lang="en-US" sz="1700" b="0" i="0" dirty="0">
              <a:solidFill>
                <a:schemeClr val="tx1">
                  <a:lumMod val="95000"/>
                  <a:lumOff val="5000"/>
                </a:schemeClr>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721841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C5179F83-ADED-4A08-8A63-C096567CF805}"/>
              </a:ext>
            </a:extLst>
          </p:cNvPr>
          <p:cNvSpPr txBox="1"/>
          <p:nvPr/>
        </p:nvSpPr>
        <p:spPr>
          <a:xfrm>
            <a:off x="517124" y="500258"/>
            <a:ext cx="6094520" cy="461665"/>
          </a:xfrm>
          <a:prstGeom prst="rect">
            <a:avLst/>
          </a:prstGeom>
          <a:noFill/>
        </p:spPr>
        <p:txBody>
          <a:bodyPr wrap="square">
            <a:spAutoFit/>
          </a:bodyPr>
          <a:lstStyle/>
          <a:p>
            <a:r>
              <a:rPr lang="en-IN" sz="2400" b="1" cap="all" dirty="0">
                <a:ln w="9000" cmpd="sng">
                  <a:solidFill>
                    <a:schemeClr val="accent4">
                      <a:shade val="50000"/>
                      <a:satMod val="120000"/>
                    </a:schemeClr>
                  </a:solidFill>
                  <a:prstDash val="solid"/>
                </a:ln>
                <a:effectLst>
                  <a:reflection blurRad="12700" stA="28000" endPos="45000" dist="1000" dir="5400000" sy="-100000" algn="bl" rotWithShape="0"/>
                </a:effectLst>
                <a:latin typeface="Times New Roman" pitchFamily="18" charset="0"/>
                <a:cs typeface="Times New Roman" pitchFamily="18" charset="0"/>
              </a:rPr>
              <a:t>Literature survey</a:t>
            </a:r>
            <a:endParaRPr lang="en-IN" sz="2400" dirty="0"/>
          </a:p>
        </p:txBody>
      </p:sp>
      <p:sp>
        <p:nvSpPr>
          <p:cNvPr id="3" name="TextBox 2"/>
          <p:cNvSpPr txBox="1"/>
          <p:nvPr/>
        </p:nvSpPr>
        <p:spPr>
          <a:xfrm>
            <a:off x="3605842" y="2027208"/>
            <a:ext cx="184731" cy="369332"/>
          </a:xfrm>
          <a:prstGeom prst="rect">
            <a:avLst/>
          </a:prstGeom>
          <a:noFill/>
        </p:spPr>
        <p:txBody>
          <a:bodyPr wrap="none" rtlCol="0">
            <a:spAutoFit/>
          </a:bodyPr>
          <a:lstStyle/>
          <a:p>
            <a:endParaRPr lang="en-US" dirty="0" smtClean="0">
              <a:latin typeface="Times New Roman" pitchFamily="18" charset="0"/>
              <a:cs typeface="Times New Roman" pitchFamily="18" charset="0"/>
            </a:endParaRPr>
          </a:p>
        </p:txBody>
      </p:sp>
      <p:sp>
        <p:nvSpPr>
          <p:cNvPr id="4" name="TextBox 3"/>
          <p:cNvSpPr txBox="1"/>
          <p:nvPr/>
        </p:nvSpPr>
        <p:spPr>
          <a:xfrm>
            <a:off x="2389517" y="2587925"/>
            <a:ext cx="184731" cy="369332"/>
          </a:xfrm>
          <a:prstGeom prst="rect">
            <a:avLst/>
          </a:prstGeom>
          <a:noFill/>
        </p:spPr>
        <p:txBody>
          <a:bodyPr wrap="none" rtlCol="0">
            <a:spAutoFit/>
          </a:bodyPr>
          <a:lstStyle/>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35841882"/>
              </p:ext>
            </p:extLst>
          </p:nvPr>
        </p:nvGraphicFramePr>
        <p:xfrm>
          <a:off x="359856" y="965741"/>
          <a:ext cx="11412747" cy="5892259"/>
        </p:xfrm>
        <a:graphic>
          <a:graphicData uri="http://schemas.openxmlformats.org/drawingml/2006/table">
            <a:tbl>
              <a:tblPr firstRow="1" bandRow="1">
                <a:tableStyleId>{5C22544A-7EE6-4342-B048-85BDC9FD1C3A}</a:tableStyleId>
              </a:tblPr>
              <a:tblGrid>
                <a:gridCol w="526212"/>
                <a:gridCol w="1742536"/>
                <a:gridCol w="2631057"/>
                <a:gridCol w="3200671"/>
                <a:gridCol w="3312271"/>
              </a:tblGrid>
              <a:tr h="759126">
                <a:tc>
                  <a:txBody>
                    <a:bodyPr/>
                    <a:lstStyle/>
                    <a:p>
                      <a:r>
                        <a:rPr lang="en-US" dirty="0" smtClean="0">
                          <a:latin typeface="Times New Roman" pitchFamily="18" charset="0"/>
                          <a:cs typeface="Times New Roman" pitchFamily="18" charset="0"/>
                        </a:rPr>
                        <a:t>SL.NO</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AUTHOR</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TITLE</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METHODLOGY</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REMARKS</a:t>
                      </a:r>
                      <a:endParaRPr lang="en-US" dirty="0">
                        <a:latin typeface="Times New Roman" pitchFamily="18" charset="0"/>
                        <a:cs typeface="Times New Roman" pitchFamily="18" charset="0"/>
                      </a:endParaRPr>
                    </a:p>
                  </a:txBody>
                  <a:tcPr/>
                </a:tc>
              </a:tr>
              <a:tr h="107997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kern="1200" dirty="0" smtClean="0">
                          <a:latin typeface="Times New Roman" pitchFamily="18" charset="0"/>
                          <a:cs typeface="Times New Roman" pitchFamily="18" charset="0"/>
                        </a:rPr>
                        <a:t>Mohammad </a:t>
                      </a:r>
                      <a:r>
                        <a:rPr kumimoji="0" lang="en-US" sz="1200" kern="1200" dirty="0" err="1" smtClean="0">
                          <a:latin typeface="Times New Roman" pitchFamily="18" charset="0"/>
                          <a:cs typeface="Times New Roman" pitchFamily="18" charset="0"/>
                        </a:rPr>
                        <a:t>Teshnelab</a:t>
                      </a:r>
                      <a:r>
                        <a:rPr kumimoji="0" lang="en-US" sz="1200" kern="1200" dirty="0" smtClean="0">
                          <a:latin typeface="Times New Roman" pitchFamily="18" charset="0"/>
                          <a:cs typeface="Times New Roman" pitchFamily="18" charset="0"/>
                        </a:rPr>
                        <a:t> et</a:t>
                      </a:r>
                      <a:r>
                        <a:rPr kumimoji="0" lang="en-US" sz="1200" kern="1200" baseline="0" dirty="0" smtClean="0">
                          <a:latin typeface="Times New Roman" pitchFamily="18" charset="0"/>
                          <a:cs typeface="Times New Roman" pitchFamily="18" charset="0"/>
                        </a:rPr>
                        <a:t> </a:t>
                      </a:r>
                      <a:r>
                        <a:rPr kumimoji="0" lang="en-US" sz="1200" kern="1200" dirty="0" smtClean="0">
                          <a:latin typeface="Times New Roman" pitchFamily="18" charset="0"/>
                          <a:cs typeface="Times New Roman" pitchFamily="18" charset="0"/>
                        </a:rPr>
                        <a:t>al.,</a:t>
                      </a:r>
                      <a:r>
                        <a:rPr kumimoji="0" lang="en-US" sz="1200" kern="1200" baseline="0" dirty="0" smtClean="0">
                          <a:latin typeface="Times New Roman" pitchFamily="18" charset="0"/>
                          <a:cs typeface="Times New Roman" pitchFamily="18" charset="0"/>
                        </a:rPr>
                        <a:t> </a:t>
                      </a:r>
                      <a:r>
                        <a:rPr kumimoji="0" lang="en-US" sz="1200" kern="1200" dirty="0" smtClean="0">
                          <a:latin typeface="Times New Roman" pitchFamily="18" charset="0"/>
                          <a:cs typeface="Times New Roman" pitchFamily="18" charset="0"/>
                        </a:rPr>
                        <a:t>2019</a:t>
                      </a:r>
                      <a:endParaRPr lang="en-US" sz="1200" dirty="0" smtClean="0">
                        <a:latin typeface="Times New Roman" pitchFamily="18" charset="0"/>
                        <a:cs typeface="Times New Roman" pitchFamily="18" charset="0"/>
                      </a:endParaRPr>
                    </a:p>
                    <a:p>
                      <a:endParaRPr lang="en-US" dirty="0"/>
                    </a:p>
                  </a:txBody>
                  <a:tcPr/>
                </a:tc>
                <a:tc>
                  <a:txBody>
                    <a:bodyPr/>
                    <a:lstStyle/>
                    <a:p>
                      <a:pPr algn="just"/>
                      <a:r>
                        <a:rPr kumimoji="0" lang="en-US" sz="1200" kern="1200" dirty="0" smtClean="0">
                          <a:latin typeface="Times New Roman" pitchFamily="18" charset="0"/>
                          <a:cs typeface="Times New Roman" pitchFamily="18" charset="0"/>
                        </a:rPr>
                        <a:t>Proposed a research on Brain Tumor Detection Using Deep Neural Network and Machine Learning Algorithm.</a:t>
                      </a:r>
                      <a:endParaRPr lang="en-US" sz="1200" kern="1200" dirty="0">
                        <a:effectLst/>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kern="1200" baseline="0" dirty="0" smtClean="0">
                          <a:latin typeface="Times New Roman" pitchFamily="18" charset="0"/>
                          <a:cs typeface="Times New Roman" pitchFamily="18" charset="0"/>
                        </a:rPr>
                        <a:t>This method is based on the feature extraction techniques with the CNN, where MRI  </a:t>
                      </a:r>
                      <a:r>
                        <a:rPr kumimoji="0" lang="en-US" sz="1200" kern="1200" dirty="0" smtClean="0">
                          <a:latin typeface="Times New Roman" pitchFamily="18" charset="0"/>
                          <a:cs typeface="Times New Roman" pitchFamily="18" charset="0"/>
                        </a:rPr>
                        <a:t>Images  first applied to the CNN.</a:t>
                      </a: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kern="1200" dirty="0" smtClean="0">
                          <a:latin typeface="Times New Roman" pitchFamily="18" charset="0"/>
                          <a:cs typeface="Times New Roman" pitchFamily="18" charset="0"/>
                        </a:rPr>
                        <a:t>The accuracy of </a:t>
                      </a:r>
                      <a:r>
                        <a:rPr kumimoji="0" lang="en-US" sz="1200" kern="1200" dirty="0" err="1" smtClean="0">
                          <a:latin typeface="Times New Roman" pitchFamily="18" charset="0"/>
                          <a:cs typeface="Times New Roman" pitchFamily="18" charset="0"/>
                        </a:rPr>
                        <a:t>Softmax</a:t>
                      </a:r>
                      <a:r>
                        <a:rPr kumimoji="0" lang="en-US" sz="1200" kern="1200" dirty="0" smtClean="0">
                          <a:latin typeface="Times New Roman" pitchFamily="18" charset="0"/>
                          <a:cs typeface="Times New Roman" pitchFamily="18" charset="0"/>
                        </a:rPr>
                        <a:t> Fully Connected layer used to classify images obtained 98.67%. Also, the accuracy of the CNN is obtained with the Radial Basis Function (RBF) classifier 97.34% and the Decision Tree (DT) classifier, is 94.24%.</a:t>
                      </a:r>
                      <a:endParaRPr lang="en-US" sz="1200" b="0" i="0" dirty="0" smtClean="0">
                        <a:latin typeface="Times New Roman" pitchFamily="18" charset="0"/>
                        <a:cs typeface="Times New Roman" pitchFamily="18" charset="0"/>
                      </a:endParaRPr>
                    </a:p>
                  </a:txBody>
                  <a:tcPr/>
                </a:tc>
              </a:tr>
              <a:tr h="884014">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200" kern="1200" dirty="0" err="1" smtClean="0">
                          <a:effectLst/>
                          <a:latin typeface="Times New Roman" pitchFamily="18" charset="0"/>
                          <a:cs typeface="Times New Roman" pitchFamily="18" charset="0"/>
                        </a:rPr>
                        <a:t>Halimesh</a:t>
                      </a:r>
                      <a:r>
                        <a:rPr lang="en-IN" sz="1200" kern="1200" baseline="0" dirty="0" smtClean="0">
                          <a:effectLst/>
                          <a:latin typeface="Times New Roman" pitchFamily="18" charset="0"/>
                          <a:cs typeface="Times New Roman" pitchFamily="18" charset="0"/>
                        </a:rPr>
                        <a:t> </a:t>
                      </a:r>
                      <a:r>
                        <a:rPr lang="en-IN" sz="1200" kern="1200" baseline="0" dirty="0" err="1" smtClean="0">
                          <a:effectLst/>
                          <a:latin typeface="Times New Roman" pitchFamily="18" charset="0"/>
                          <a:cs typeface="Times New Roman" pitchFamily="18" charset="0"/>
                        </a:rPr>
                        <a:t>Siar</a:t>
                      </a:r>
                      <a:r>
                        <a:rPr lang="en-IN" sz="1200" kern="1200" baseline="0" dirty="0" smtClean="0">
                          <a:effectLst/>
                          <a:latin typeface="Times New Roman" pitchFamily="18" charset="0"/>
                          <a:cs typeface="Times New Roman" pitchFamily="18" charset="0"/>
                        </a:rPr>
                        <a:t> et al.,</a:t>
                      </a:r>
                      <a:r>
                        <a:rPr lang="en-IN" sz="1200" dirty="0" smtClean="0">
                          <a:latin typeface="Times New Roman" pitchFamily="18" charset="0"/>
                          <a:cs typeface="Times New Roman" pitchFamily="18" charset="0"/>
                        </a:rPr>
                        <a:t>2019</a:t>
                      </a:r>
                      <a:endParaRPr lang="en-US" sz="1200" dirty="0" smtClean="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IN" sz="1200" dirty="0" smtClean="0">
                          <a:effectLst/>
                          <a:latin typeface="Times New Roman" pitchFamily="18" charset="0"/>
                          <a:cs typeface="Times New Roman" pitchFamily="18" charset="0"/>
                        </a:rPr>
                        <a:t>They proposed a research on </a:t>
                      </a:r>
                      <a:r>
                        <a:rPr lang="en-IN" sz="1200" baseline="0" dirty="0" smtClean="0">
                          <a:effectLst/>
                          <a:latin typeface="Times New Roman" pitchFamily="18" charset="0"/>
                          <a:cs typeface="Times New Roman" pitchFamily="18" charset="0"/>
                        </a:rPr>
                        <a:t> Diagnosing and Classification </a:t>
                      </a:r>
                      <a:r>
                        <a:rPr lang="en-IN" sz="1200" baseline="0" dirty="0" err="1" smtClean="0">
                          <a:effectLst/>
                          <a:latin typeface="Times New Roman" pitchFamily="18" charset="0"/>
                          <a:cs typeface="Times New Roman" pitchFamily="18" charset="0"/>
                        </a:rPr>
                        <a:t>Tumors</a:t>
                      </a:r>
                      <a:r>
                        <a:rPr lang="en-IN" sz="1200" baseline="0" dirty="0" smtClean="0">
                          <a:effectLst/>
                          <a:latin typeface="Times New Roman" pitchFamily="18" charset="0"/>
                          <a:cs typeface="Times New Roman" pitchFamily="18" charset="0"/>
                        </a:rPr>
                        <a:t>  and MS Simultaneously of MRI using CNN.</a:t>
                      </a:r>
                      <a:endParaRPr lang="en-US" sz="1200" b="0" i="0" dirty="0" smtClean="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Times New Roman" pitchFamily="18" charset="0"/>
                          <a:cs typeface="Times New Roman" pitchFamily="18" charset="0"/>
                        </a:rPr>
                        <a:t>They</a:t>
                      </a:r>
                      <a:r>
                        <a:rPr lang="en-US" sz="1200" baseline="0" dirty="0" smtClean="0">
                          <a:latin typeface="Times New Roman" pitchFamily="18" charset="0"/>
                          <a:cs typeface="Times New Roman" pitchFamily="18" charset="0"/>
                        </a:rPr>
                        <a:t> proposed CNN for automatic extraction of the feature and high classification power.</a:t>
                      </a:r>
                      <a:endParaRPr lang="en-US" sz="1200" dirty="0" smtClean="0">
                        <a:latin typeface="Times New Roman" pitchFamily="18" charset="0"/>
                        <a:cs typeface="Times New Roman" pitchFamily="18" charset="0"/>
                      </a:endParaRP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200" baseline="0" dirty="0" smtClean="0">
                          <a:effectLst/>
                          <a:latin typeface="Times New Roman" pitchFamily="18" charset="0"/>
                          <a:cs typeface="Times New Roman" pitchFamily="18" charset="0"/>
                        </a:rPr>
                        <a:t>Used CNN to detect  the  simultaneous diagnosis of  </a:t>
                      </a:r>
                      <a:r>
                        <a:rPr lang="en-IN" sz="1200" baseline="0" dirty="0" err="1" smtClean="0">
                          <a:effectLst/>
                          <a:latin typeface="Times New Roman" pitchFamily="18" charset="0"/>
                          <a:cs typeface="Times New Roman" pitchFamily="18" charset="0"/>
                        </a:rPr>
                        <a:t>tumor</a:t>
                      </a:r>
                      <a:r>
                        <a:rPr lang="en-IN" sz="1200" baseline="0" dirty="0" smtClean="0">
                          <a:effectLst/>
                          <a:latin typeface="Times New Roman" pitchFamily="18" charset="0"/>
                          <a:cs typeface="Times New Roman" pitchFamily="18" charset="0"/>
                        </a:rPr>
                        <a:t>  and MS with an accuracy of  96%.</a:t>
                      </a:r>
                      <a:endParaRPr lang="en-US" sz="1200" b="0" i="0" dirty="0" smtClean="0">
                        <a:latin typeface="Times New Roman" pitchFamily="18" charset="0"/>
                        <a:cs typeface="Times New Roman" pitchFamily="18" charset="0"/>
                      </a:endParaRPr>
                    </a:p>
                    <a:p>
                      <a:endParaRPr lang="en-US" dirty="0"/>
                    </a:p>
                  </a:txBody>
                  <a:tcPr/>
                </a:tc>
              </a:tr>
              <a:tr h="1141768">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200" dirty="0" smtClean="0">
                          <a:effectLst/>
                          <a:latin typeface="Times New Roman" pitchFamily="18" charset="0"/>
                          <a:cs typeface="Times New Roman" pitchFamily="18" charset="0"/>
                        </a:rPr>
                        <a:t>F</a:t>
                      </a:r>
                      <a:r>
                        <a:rPr lang="en-IN" sz="1200" baseline="0" dirty="0" smtClean="0">
                          <a:effectLst/>
                          <a:latin typeface="Times New Roman" pitchFamily="18" charset="0"/>
                          <a:cs typeface="Times New Roman" pitchFamily="18" charset="0"/>
                        </a:rPr>
                        <a:t> </a:t>
                      </a:r>
                      <a:r>
                        <a:rPr lang="en-IN" sz="1200" baseline="0" dirty="0" err="1" smtClean="0">
                          <a:effectLst/>
                          <a:latin typeface="Times New Roman" pitchFamily="18" charset="0"/>
                          <a:cs typeface="Times New Roman" pitchFamily="18" charset="0"/>
                        </a:rPr>
                        <a:t>Samadi</a:t>
                      </a:r>
                      <a:r>
                        <a:rPr lang="en-IN" sz="1200" dirty="0" smtClean="0">
                          <a:effectLst/>
                          <a:latin typeface="Times New Roman" pitchFamily="18" charset="0"/>
                          <a:cs typeface="Times New Roman" pitchFamily="18" charset="0"/>
                        </a:rPr>
                        <a:t> et al., </a:t>
                      </a:r>
                      <a:r>
                        <a:rPr lang="en-IN" sz="1200" dirty="0" smtClean="0">
                          <a:latin typeface="Times New Roman" pitchFamily="18" charset="0"/>
                          <a:cs typeface="Times New Roman" pitchFamily="18" charset="0"/>
                        </a:rPr>
                        <a:t> 2018</a:t>
                      </a:r>
                      <a:endParaRPr lang="en-US" sz="1200" dirty="0" smtClean="0">
                        <a:latin typeface="Times New Roman" pitchFamily="18" charset="0"/>
                        <a:cs typeface="Times New Roman" pitchFamily="18" charset="0"/>
                      </a:endParaRPr>
                    </a:p>
                    <a:p>
                      <a:endParaRPr lang="en-US" dirty="0"/>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IN" sz="1200" dirty="0" smtClean="0">
                          <a:effectLst/>
                          <a:latin typeface="Times New Roman" pitchFamily="18" charset="0"/>
                          <a:cs typeface="Times New Roman" pitchFamily="18" charset="0"/>
                        </a:rPr>
                        <a:t>Proposed a research on Change</a:t>
                      </a:r>
                      <a:r>
                        <a:rPr lang="en-IN" sz="1200" baseline="0" dirty="0" smtClean="0">
                          <a:effectLst/>
                          <a:latin typeface="Times New Roman" pitchFamily="18" charset="0"/>
                          <a:cs typeface="Times New Roman" pitchFamily="18" charset="0"/>
                        </a:rPr>
                        <a:t> detection in SAR images using deep belief network a new training  approach based on morphological images.</a:t>
                      </a:r>
                      <a:endParaRPr lang="en-US" sz="1200" b="0" i="0" dirty="0" smtClean="0">
                        <a:latin typeface="Times New Roman" pitchFamily="18" charset="0"/>
                        <a:cs typeface="Times New Roman" pitchFamily="18"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kumimoji="0" lang="en-US" sz="1200" kern="1200" dirty="0" smtClean="0">
                          <a:latin typeface="Times New Roman" pitchFamily="18" charset="0"/>
                          <a:cs typeface="Times New Roman" pitchFamily="18" charset="0"/>
                        </a:rPr>
                        <a:t>This method provided a dataset with an appropriate data volume and diversity for training the DBN using input images and the images obtained from applying the morphological operators on them.</a:t>
                      </a:r>
                      <a:endParaRPr lang="en-US" sz="1200" b="0" i="0" dirty="0" smtClean="0">
                        <a:latin typeface="Times New Roman" pitchFamily="18" charset="0"/>
                        <a:cs typeface="Times New Roman" pitchFamily="18"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kumimoji="0" lang="en-US" sz="1200" kern="1200" baseline="0" dirty="0" smtClean="0">
                          <a:latin typeface="Times New Roman" pitchFamily="18" charset="0"/>
                          <a:cs typeface="Times New Roman" pitchFamily="18" charset="0"/>
                        </a:rPr>
                        <a:t>Experimental  result indicated that the proposed method had an acceptable implementation time in addition to its desirable  performance and accuracy</a:t>
                      </a:r>
                      <a:r>
                        <a:rPr kumimoji="0" lang="en-US" sz="1800" kern="1200" baseline="0" dirty="0" smtClean="0"/>
                        <a:t>.</a:t>
                      </a:r>
                    </a:p>
                  </a:txBody>
                  <a:tcPr/>
                </a:tc>
              </a:tr>
              <a:tr h="936413">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200" dirty="0" err="1" smtClean="0">
                          <a:effectLst/>
                          <a:latin typeface="Times New Roman" pitchFamily="18" charset="0"/>
                          <a:cs typeface="Times New Roman" pitchFamily="18" charset="0"/>
                        </a:rPr>
                        <a:t>Digvijay</a:t>
                      </a:r>
                      <a:r>
                        <a:rPr lang="en-IN" sz="1200" baseline="0" dirty="0" smtClean="0">
                          <a:effectLst/>
                          <a:latin typeface="Times New Roman" pitchFamily="18" charset="0"/>
                          <a:cs typeface="Times New Roman" pitchFamily="18" charset="0"/>
                        </a:rPr>
                        <a:t> Reddy</a:t>
                      </a:r>
                      <a:r>
                        <a:rPr lang="en-IN" sz="1200" dirty="0" smtClean="0">
                          <a:effectLst/>
                          <a:latin typeface="Times New Roman" pitchFamily="18" charset="0"/>
                          <a:cs typeface="Times New Roman" pitchFamily="18" charset="0"/>
                        </a:rPr>
                        <a:t> et al.,</a:t>
                      </a:r>
                      <a:r>
                        <a:rPr lang="en-IN" sz="1200" baseline="0" dirty="0" smtClean="0">
                          <a:effectLst/>
                          <a:latin typeface="Times New Roman" pitchFamily="18" charset="0"/>
                          <a:cs typeface="Times New Roman" pitchFamily="18" charset="0"/>
                        </a:rPr>
                        <a:t> </a:t>
                      </a:r>
                      <a:r>
                        <a:rPr lang="en-IN" sz="1200" dirty="0" smtClean="0">
                          <a:latin typeface="Times New Roman" pitchFamily="18" charset="0"/>
                          <a:cs typeface="Times New Roman" pitchFamily="18" charset="0"/>
                        </a:rPr>
                        <a:t>2017</a:t>
                      </a:r>
                      <a:endParaRPr lang="en-US" sz="1200" dirty="0" smtClean="0">
                        <a:latin typeface="Times New Roman" pitchFamily="18" charset="0"/>
                        <a:cs typeface="Times New Roman" pitchFamily="18" charset="0"/>
                      </a:endParaRP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kern="1200" dirty="0" smtClean="0">
                          <a:latin typeface="Times New Roman" pitchFamily="18" charset="0"/>
                          <a:cs typeface="Times New Roman" pitchFamily="18" charset="0"/>
                        </a:rPr>
                        <a:t>Proposed a research on Brain Tumor Detection Using Image Segmentation Techniques.</a:t>
                      </a:r>
                      <a:endParaRPr lang="en-US" sz="1200" dirty="0" smtClean="0">
                        <a:latin typeface="Times New Roman" pitchFamily="18" charset="0"/>
                        <a:cs typeface="Times New Roman" pitchFamily="18" charset="0"/>
                      </a:endParaRP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kern="1200" dirty="0" smtClean="0">
                          <a:latin typeface="Times New Roman" pitchFamily="18" charset="0"/>
                          <a:cs typeface="Times New Roman" pitchFamily="18" charset="0"/>
                        </a:rPr>
                        <a:t>Pre-processing technique is used to remove noise from image. To this image, k-means clustering is applied and from this clustered image, skull was removed using morphological operations to identify tumor</a:t>
                      </a:r>
                      <a:r>
                        <a:rPr kumimoji="0" lang="en-US" sz="1200" kern="1200" baseline="0" dirty="0" smtClean="0">
                          <a:latin typeface="Times New Roman" pitchFamily="18" charset="0"/>
                          <a:cs typeface="Times New Roman" pitchFamily="18" charset="0"/>
                        </a:rPr>
                        <a:t> cells easily.</a:t>
                      </a:r>
                      <a:endParaRPr lang="en-US" sz="1200" b="0" i="0" dirty="0" smtClean="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kern="1200" dirty="0" smtClean="0">
                          <a:latin typeface="Times New Roman" pitchFamily="18" charset="0"/>
                          <a:cs typeface="Times New Roman" pitchFamily="18" charset="0"/>
                        </a:rPr>
                        <a:t>Performance matrices like True</a:t>
                      </a:r>
                      <a:r>
                        <a:rPr kumimoji="0" lang="en-US" sz="1200" kern="1200" baseline="0" dirty="0" smtClean="0">
                          <a:latin typeface="Times New Roman" pitchFamily="18" charset="0"/>
                          <a:cs typeface="Times New Roman" pitchFamily="18" charset="0"/>
                        </a:rPr>
                        <a:t> positive(TP),TN,FP,FN precision and recall to measure the accuracy of the result is </a:t>
                      </a:r>
                      <a:r>
                        <a:rPr kumimoji="0" lang="en-US" sz="1200" kern="1200" baseline="0" dirty="0" err="1" smtClean="0">
                          <a:latin typeface="Times New Roman" pitchFamily="18" charset="0"/>
                          <a:cs typeface="Times New Roman" pitchFamily="18" charset="0"/>
                        </a:rPr>
                        <a:t>evalvated</a:t>
                      </a:r>
                      <a:r>
                        <a:rPr kumimoji="0" lang="en-US" sz="1200" kern="1200" baseline="0" dirty="0" smtClean="0">
                          <a:latin typeface="Times New Roman" pitchFamily="18" charset="0"/>
                          <a:cs typeface="Times New Roman" pitchFamily="18" charset="0"/>
                        </a:rPr>
                        <a:t>.</a:t>
                      </a:r>
                      <a:endParaRPr kumimoji="0" lang="en-US" sz="1200" kern="1200" dirty="0" smtClean="0">
                        <a:latin typeface="Times New Roman" pitchFamily="18" charset="0"/>
                        <a:cs typeface="Times New Roman" pitchFamily="18" charset="0"/>
                      </a:endParaRPr>
                    </a:p>
                    <a:p>
                      <a:endParaRPr lang="en-US" dirty="0"/>
                    </a:p>
                  </a:txBody>
                  <a:tcPr/>
                </a:tc>
              </a:tr>
              <a:tr h="1021541">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200" dirty="0" err="1" smtClean="0">
                          <a:effectLst/>
                          <a:latin typeface="Times New Roman" pitchFamily="18" charset="0"/>
                          <a:cs typeface="Times New Roman" pitchFamily="18" charset="0"/>
                        </a:rPr>
                        <a:t>Animesh</a:t>
                      </a:r>
                      <a:r>
                        <a:rPr lang="en-IN" sz="1200" baseline="0" dirty="0" smtClean="0">
                          <a:effectLst/>
                          <a:latin typeface="Times New Roman" pitchFamily="18" charset="0"/>
                          <a:cs typeface="Times New Roman" pitchFamily="18" charset="0"/>
                        </a:rPr>
                        <a:t> </a:t>
                      </a:r>
                      <a:r>
                        <a:rPr lang="en-IN" sz="1200" baseline="0" dirty="0" err="1" smtClean="0">
                          <a:effectLst/>
                          <a:latin typeface="Times New Roman" pitchFamily="18" charset="0"/>
                          <a:cs typeface="Times New Roman" pitchFamily="18" charset="0"/>
                        </a:rPr>
                        <a:t>Hazra</a:t>
                      </a:r>
                      <a:r>
                        <a:rPr lang="en-IN" sz="1200" dirty="0" smtClean="0">
                          <a:effectLst/>
                          <a:latin typeface="Times New Roman" pitchFamily="18" charset="0"/>
                          <a:cs typeface="Times New Roman" pitchFamily="18" charset="0"/>
                        </a:rPr>
                        <a:t> et al.,</a:t>
                      </a:r>
                      <a:r>
                        <a:rPr lang="en-IN" sz="1200" baseline="0" dirty="0" smtClean="0">
                          <a:effectLst/>
                          <a:latin typeface="Times New Roman" pitchFamily="18" charset="0"/>
                          <a:cs typeface="Times New Roman" pitchFamily="18" charset="0"/>
                        </a:rPr>
                        <a:t> </a:t>
                      </a:r>
                      <a:r>
                        <a:rPr lang="en-IN" sz="1200" dirty="0" smtClean="0">
                          <a:latin typeface="Times New Roman" pitchFamily="18" charset="0"/>
                          <a:cs typeface="Times New Roman" pitchFamily="18" charset="0"/>
                        </a:rPr>
                        <a:t>2017</a:t>
                      </a:r>
                      <a:endParaRPr lang="en-US" sz="1200" dirty="0" smtClean="0">
                        <a:latin typeface="Times New Roman" pitchFamily="18" charset="0"/>
                        <a:cs typeface="Times New Roman" pitchFamily="18" charset="0"/>
                      </a:endParaRP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kern="1200" dirty="0" smtClean="0">
                          <a:latin typeface="Times New Roman" pitchFamily="18" charset="0"/>
                          <a:cs typeface="Times New Roman" pitchFamily="18" charset="0"/>
                        </a:rPr>
                        <a:t>They Proposed a research on Implemented Brain tumor detection based on segmentation using MATLAB.</a:t>
                      </a:r>
                      <a:endParaRPr lang="en-US" sz="1200" dirty="0" smtClean="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kern="1200" dirty="0" smtClean="0">
                          <a:latin typeface="Times New Roman" pitchFamily="18" charset="0"/>
                          <a:cs typeface="Times New Roman" pitchFamily="18" charset="0"/>
                        </a:rPr>
                        <a:t>The proposed methodology consists of three stages i.e. pre-processing, edge detection and segmentation.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kern="1200" dirty="0" smtClean="0">
                          <a:latin typeface="Times New Roman" pitchFamily="18" charset="0"/>
                          <a:cs typeface="Times New Roman" pitchFamily="18" charset="0"/>
                        </a:rPr>
                        <a:t>The image is clustered using the k-means algorithm. Here they used MATLAB for the development of the project.</a:t>
                      </a:r>
                      <a:endParaRPr lang="en-US" sz="1200" b="0" i="0" dirty="0" smtClean="0">
                        <a:latin typeface="Times New Roman" pitchFamily="18" charset="0"/>
                        <a:cs typeface="Times New Roman" pitchFamily="18" charset="0"/>
                      </a:endParaRPr>
                    </a:p>
                    <a:p>
                      <a:endParaRPr lang="en-US" dirty="0"/>
                    </a:p>
                  </a:txBody>
                  <a:tcPr/>
                </a:tc>
              </a:tr>
            </a:tbl>
          </a:graphicData>
        </a:graphic>
      </p:graphicFrame>
    </p:spTree>
    <p:extLst>
      <p:ext uri="{BB962C8B-B14F-4D97-AF65-F5344CB8AC3E}">
        <p14:creationId xmlns:p14="http://schemas.microsoft.com/office/powerpoint/2010/main" val="1057097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EE6C013-89C6-4D47-9FBD-860171F295E6}"/>
              </a:ext>
            </a:extLst>
          </p:cNvPr>
          <p:cNvSpPr txBox="1"/>
          <p:nvPr/>
        </p:nvSpPr>
        <p:spPr>
          <a:xfrm>
            <a:off x="1020932" y="725295"/>
            <a:ext cx="6094520" cy="523220"/>
          </a:xfrm>
          <a:prstGeom prst="rect">
            <a:avLst/>
          </a:prstGeom>
          <a:noFill/>
        </p:spPr>
        <p:txBody>
          <a:bodyPr wrap="square">
            <a:spAutoFit/>
          </a:bodyPr>
          <a:lstStyle/>
          <a:p>
            <a:r>
              <a:rPr lang="en-IN" sz="2800" b="1" cap="all" dirty="0">
                <a:ln w="9000" cmpd="sng">
                  <a:solidFill>
                    <a:schemeClr val="accent4">
                      <a:shade val="50000"/>
                      <a:satMod val="120000"/>
                    </a:schemeClr>
                  </a:solidFill>
                  <a:prstDash val="solid"/>
                </a:ln>
                <a:effectLst>
                  <a:reflection blurRad="12700" stA="28000" endPos="45000" dist="1000" dir="5400000" sy="-100000" algn="bl" rotWithShape="0"/>
                </a:effectLst>
                <a:latin typeface="Times New Roman" pitchFamily="18" charset="0"/>
                <a:cs typeface="Times New Roman" pitchFamily="18" charset="0"/>
              </a:rPr>
              <a:t>motivation</a:t>
            </a:r>
            <a:endParaRPr lang="en-IN" sz="2800" dirty="0"/>
          </a:p>
        </p:txBody>
      </p:sp>
      <p:sp>
        <p:nvSpPr>
          <p:cNvPr id="8" name="TextBox 7">
            <a:extLst>
              <a:ext uri="{FF2B5EF4-FFF2-40B4-BE49-F238E27FC236}">
                <a16:creationId xmlns:a16="http://schemas.microsoft.com/office/drawing/2014/main" xmlns="" id="{F431489E-9CFB-44D1-B9BD-B8BE9370D93B}"/>
              </a:ext>
            </a:extLst>
          </p:cNvPr>
          <p:cNvSpPr txBox="1"/>
          <p:nvPr/>
        </p:nvSpPr>
        <p:spPr>
          <a:xfrm>
            <a:off x="437225" y="1660955"/>
            <a:ext cx="11352321" cy="3139321"/>
          </a:xfrm>
          <a:prstGeom prst="rect">
            <a:avLst/>
          </a:prstGeom>
          <a:noFill/>
        </p:spPr>
        <p:txBody>
          <a:bodyPr wrap="square">
            <a:spAutoFit/>
          </a:bodyPr>
          <a:lstStyle/>
          <a:p>
            <a:r>
              <a:rPr lang="en-US" dirty="0">
                <a:latin typeface="Times New Roman" pitchFamily="18" charset="0"/>
                <a:cs typeface="Times New Roman" pitchFamily="18" charset="0"/>
              </a:rPr>
              <a:t>Brain tumor represents an important group of diseases which has higher mortality rate (18.8%) and low survival rate(less than five years) than other common type of cancer reported by New Philanthropy Capital (NPC).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xmlns="" id="{4260A143-2BB5-44EB-BD3A-A7EB046AE6AF}"/>
              </a:ext>
            </a:extLst>
          </p:cNvPr>
          <p:cNvPicPr>
            <a:picLocks noChangeAspect="1"/>
          </p:cNvPicPr>
          <p:nvPr/>
        </p:nvPicPr>
        <p:blipFill rotWithShape="1">
          <a:blip r:embed="rId2"/>
          <a:srcRect l="32111" t="43532" r="38107" b="30081"/>
          <a:stretch/>
        </p:blipFill>
        <p:spPr>
          <a:xfrm>
            <a:off x="437225" y="2566066"/>
            <a:ext cx="3630967" cy="1725868"/>
          </a:xfrm>
          <a:prstGeom prst="rect">
            <a:avLst/>
          </a:prstGeom>
        </p:spPr>
      </p:pic>
      <p:sp>
        <p:nvSpPr>
          <p:cNvPr id="12" name="TextBox 11">
            <a:extLst>
              <a:ext uri="{FF2B5EF4-FFF2-40B4-BE49-F238E27FC236}">
                <a16:creationId xmlns:a16="http://schemas.microsoft.com/office/drawing/2014/main" xmlns="" id="{D193528E-B5D4-44C8-90BD-1298FB37B0A8}"/>
              </a:ext>
            </a:extLst>
          </p:cNvPr>
          <p:cNvSpPr txBox="1"/>
          <p:nvPr/>
        </p:nvSpPr>
        <p:spPr>
          <a:xfrm>
            <a:off x="402454" y="4674106"/>
            <a:ext cx="6094520" cy="646331"/>
          </a:xfrm>
          <a:prstGeom prst="rect">
            <a:avLst/>
          </a:prstGeom>
          <a:noFill/>
        </p:spPr>
        <p:txBody>
          <a:bodyPr wrap="square">
            <a:spAutoFit/>
          </a:bodyPr>
          <a:lstStyle/>
          <a:p>
            <a:r>
              <a:rPr lang="en-US" dirty="0">
                <a:latin typeface="Times New Roman" pitchFamily="18" charset="0"/>
                <a:cs typeface="Times New Roman" pitchFamily="18" charset="0"/>
              </a:rPr>
              <a:t>Figure shows proportion of death due to cancer and other diseases reported by Canadian cancer society and</a:t>
            </a:r>
            <a:endParaRPr lang="en-IN" dirty="0">
              <a:latin typeface="Times New Roman" pitchFamily="18" charset="0"/>
              <a:cs typeface="Times New Roman" pitchFamily="18" charset="0"/>
            </a:endParaRPr>
          </a:p>
        </p:txBody>
      </p:sp>
      <p:pic>
        <p:nvPicPr>
          <p:cNvPr id="14" name="Picture 13">
            <a:extLst>
              <a:ext uri="{FF2B5EF4-FFF2-40B4-BE49-F238E27FC236}">
                <a16:creationId xmlns:a16="http://schemas.microsoft.com/office/drawing/2014/main" xmlns="" id="{479CA2F5-AEC0-4247-B5E5-10BF6F89E6F4}"/>
              </a:ext>
            </a:extLst>
          </p:cNvPr>
          <p:cNvPicPr>
            <a:picLocks noChangeAspect="1"/>
          </p:cNvPicPr>
          <p:nvPr/>
        </p:nvPicPr>
        <p:blipFill rotWithShape="1">
          <a:blip r:embed="rId3"/>
          <a:srcRect l="32767" t="55799" r="34685" b="14423"/>
          <a:stretch/>
        </p:blipFill>
        <p:spPr>
          <a:xfrm>
            <a:off x="6797187" y="2642615"/>
            <a:ext cx="3968320" cy="1947673"/>
          </a:xfrm>
          <a:prstGeom prst="rect">
            <a:avLst/>
          </a:prstGeom>
        </p:spPr>
      </p:pic>
      <p:sp>
        <p:nvSpPr>
          <p:cNvPr id="16" name="TextBox 15">
            <a:extLst>
              <a:ext uri="{FF2B5EF4-FFF2-40B4-BE49-F238E27FC236}">
                <a16:creationId xmlns:a16="http://schemas.microsoft.com/office/drawing/2014/main" xmlns="" id="{1A0834F3-9E38-4733-A861-1013EEC5D3D4}"/>
              </a:ext>
            </a:extLst>
          </p:cNvPr>
          <p:cNvSpPr txBox="1"/>
          <p:nvPr/>
        </p:nvSpPr>
        <p:spPr>
          <a:xfrm>
            <a:off x="6531745" y="4674105"/>
            <a:ext cx="5565767" cy="646331"/>
          </a:xfrm>
          <a:prstGeom prst="rect">
            <a:avLst/>
          </a:prstGeom>
          <a:noFill/>
        </p:spPr>
        <p:txBody>
          <a:bodyPr wrap="square">
            <a:spAutoFit/>
          </a:bodyPr>
          <a:lstStyle/>
          <a:p>
            <a:r>
              <a:rPr lang="en-US" dirty="0">
                <a:latin typeface="Times New Roman" pitchFamily="18" charset="0"/>
                <a:cs typeface="Times New Roman" pitchFamily="18" charset="0"/>
              </a:rPr>
              <a:t>Figure shows comparison graph of various cancers in terms of survival rate.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10690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3F41D9E-4764-47F7-9650-1AB573EF529A}"/>
              </a:ext>
            </a:extLst>
          </p:cNvPr>
          <p:cNvSpPr txBox="1"/>
          <p:nvPr/>
        </p:nvSpPr>
        <p:spPr>
          <a:xfrm>
            <a:off x="420624" y="1885664"/>
            <a:ext cx="11201400" cy="3693319"/>
          </a:xfrm>
          <a:prstGeom prst="rect">
            <a:avLst/>
          </a:prstGeom>
          <a:noFill/>
        </p:spPr>
        <p:txBody>
          <a:bodyPr wrap="square">
            <a:spAutoFit/>
          </a:bodyPr>
          <a:lstStyle/>
          <a:p>
            <a:pPr algn="just"/>
            <a:r>
              <a:rPr lang="en-US" dirty="0">
                <a:latin typeface="Times New Roman" pitchFamily="18" charset="0"/>
                <a:cs typeface="Times New Roman" pitchFamily="18" charset="0"/>
              </a:rPr>
              <a:t>According to CBRTUS, it is estimated that most of the people are diagnosed for brain tumor per year around the world. It has become a serious issue in medical science to accurately detect brain tumor since it deals with human life. For this reason, Medical, Mathematical, Computer science researchers have combined their knowledge and efforts to better diagnose the disease for effective treatment. Main motivation for this project work can be summarized as follows.</a:t>
            </a:r>
          </a:p>
          <a:p>
            <a:pPr marL="285750" indent="-285750" algn="just">
              <a:buFont typeface="Wingdings" panose="05000000000000000000" pitchFamily="2" charset="2"/>
              <a:buChar char="ü"/>
            </a:pPr>
            <a:r>
              <a:rPr lang="en-US" dirty="0">
                <a:latin typeface="Times New Roman" pitchFamily="18" charset="0"/>
                <a:cs typeface="Times New Roman" pitchFamily="18" charset="0"/>
              </a:rPr>
              <a:t>As to minimize human errors as it can possibly help physicians and radiologists with some segmenting software that will produce more accurate and fast results. Error minimization is necessary because it must deal with human lives. </a:t>
            </a:r>
          </a:p>
          <a:p>
            <a:pPr algn="just"/>
            <a:endParaRPr lang="en-US" dirty="0">
              <a:latin typeface="Times New Roman" pitchFamily="18" charset="0"/>
              <a:cs typeface="Times New Roman" pitchFamily="18" charset="0"/>
            </a:endParaRPr>
          </a:p>
          <a:p>
            <a:pPr marL="285750" indent="-285750" algn="just">
              <a:buFont typeface="Wingdings" panose="05000000000000000000" pitchFamily="2" charset="2"/>
              <a:buChar char="ü"/>
            </a:pPr>
            <a:r>
              <a:rPr lang="en-US" dirty="0">
                <a:latin typeface="Times New Roman" pitchFamily="18" charset="0"/>
                <a:cs typeface="Times New Roman" pitchFamily="18" charset="0"/>
              </a:rPr>
              <a:t> In these days, CAD (Computer Aided Diagnosis) software‘s are being used by radiologists for early detection so that treatment can start earlier. CAD helps medical expert in making final decision by providing second opinion.</a:t>
            </a:r>
          </a:p>
          <a:p>
            <a:pPr algn="just"/>
            <a:endParaRPr lang="en-US" dirty="0">
              <a:latin typeface="Times New Roman" pitchFamily="18" charset="0"/>
              <a:cs typeface="Times New Roman" pitchFamily="18" charset="0"/>
            </a:endParaRPr>
          </a:p>
          <a:p>
            <a:pPr marL="285750" indent="-285750" algn="just">
              <a:buFont typeface="Wingdings" panose="05000000000000000000" pitchFamily="2" charset="2"/>
              <a:buChar char="ü"/>
            </a:pPr>
            <a:r>
              <a:rPr lang="en-US" dirty="0">
                <a:latin typeface="Times New Roman" pitchFamily="18" charset="0"/>
                <a:cs typeface="Times New Roman" pitchFamily="18" charset="0"/>
              </a:rPr>
              <a:t> Automatic segmentation also encourages new application to be developed e.g. Content Based Image Retrieval (CBIR). In large medical databases, it is very easy to find out particular record for knowing medical history of patient and patient‘s family. Also, same type of tumor if treated by a doctor then previous record can help this time</a:t>
            </a:r>
            <a:endParaRPr lang="en-IN" dirty="0">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xmlns="" id="{98D4BEED-A9AD-43F9-8B32-F331298D1715}"/>
              </a:ext>
            </a:extLst>
          </p:cNvPr>
          <p:cNvPicPr>
            <a:picLocks noChangeAspect="1"/>
          </p:cNvPicPr>
          <p:nvPr/>
        </p:nvPicPr>
        <p:blipFill rotWithShape="1">
          <a:blip r:embed="rId2"/>
          <a:srcRect t="15201" b="13951"/>
          <a:stretch/>
        </p:blipFill>
        <p:spPr>
          <a:xfrm>
            <a:off x="250444" y="201168"/>
            <a:ext cx="1523492" cy="11337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2371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D588FBDD-CC0E-4B83-AD0A-93764501156C}"/>
              </a:ext>
            </a:extLst>
          </p:cNvPr>
          <p:cNvSpPr txBox="1"/>
          <p:nvPr/>
        </p:nvSpPr>
        <p:spPr>
          <a:xfrm>
            <a:off x="768097" y="850392"/>
            <a:ext cx="5998463" cy="8894743"/>
          </a:xfrm>
          <a:prstGeom prst="rect">
            <a:avLst/>
          </a:prstGeom>
          <a:noFill/>
        </p:spPr>
        <p:txBody>
          <a:bodyPr wrap="square" rtlCol="0">
            <a:spAutoFit/>
          </a:bodyPr>
          <a:lstStyle/>
          <a:p>
            <a:r>
              <a:rPr lang="en-IN" sz="3200" b="1" cap="all" dirty="0">
                <a:ln w="9000" cmpd="sng">
                  <a:solidFill>
                    <a:schemeClr val="accent4">
                      <a:shade val="50000"/>
                      <a:satMod val="120000"/>
                    </a:schemeClr>
                  </a:solidFill>
                  <a:prstDash val="solid"/>
                </a:ln>
                <a:effectLst>
                  <a:reflection blurRad="12700" stA="28000" endPos="45000" dist="1000" dir="5400000" sy="-100000" algn="bl" rotWithShape="0"/>
                </a:effectLst>
              </a:rPr>
              <a:t>DEEP LEARNING </a:t>
            </a:r>
          </a:p>
          <a:p>
            <a:endParaRPr lang="en-US" sz="3200" dirty="0"/>
          </a:p>
          <a:p>
            <a:endParaRPr lang="en-IN" sz="3200" dirty="0"/>
          </a:p>
          <a:p>
            <a:pPr algn="just"/>
            <a:r>
              <a:rPr lang="en-US" sz="2600" dirty="0">
                <a:latin typeface="Times New Roman" pitchFamily="18" charset="0"/>
                <a:ea typeface="+mn-lt"/>
                <a:cs typeface="Times New Roman" pitchFamily="18" charset="0"/>
              </a:rPr>
              <a:t>Deep learning is a type of </a:t>
            </a:r>
            <a:r>
              <a:rPr lang="en-US" sz="2600" dirty="0">
                <a:solidFill>
                  <a:schemeClr val="accent1"/>
                </a:solidFill>
                <a:latin typeface="Times New Roman" pitchFamily="18" charset="0"/>
                <a:ea typeface="+mn-lt"/>
                <a:cs typeface="Times New Roman" pitchFamily="18" charset="0"/>
              </a:rPr>
              <a:t>machine learning</a:t>
            </a:r>
            <a:r>
              <a:rPr lang="en-US" sz="2600" dirty="0">
                <a:latin typeface="Times New Roman" pitchFamily="18" charset="0"/>
                <a:ea typeface="+mn-lt"/>
                <a:cs typeface="Times New Roman" pitchFamily="18" charset="0"/>
              </a:rPr>
              <a:t>  and </a:t>
            </a:r>
            <a:r>
              <a:rPr lang="en-US" sz="2600" dirty="0">
                <a:solidFill>
                  <a:schemeClr val="accent1"/>
                </a:solidFill>
                <a:latin typeface="Times New Roman" pitchFamily="18" charset="0"/>
                <a:ea typeface="+mn-lt"/>
                <a:cs typeface="Times New Roman" pitchFamily="18" charset="0"/>
              </a:rPr>
              <a:t>artificial intelligence</a:t>
            </a:r>
            <a:r>
              <a:rPr lang="en-US" sz="2600" dirty="0">
                <a:latin typeface="Times New Roman" pitchFamily="18" charset="0"/>
                <a:ea typeface="+mn-lt"/>
                <a:cs typeface="Times New Roman" pitchFamily="18" charset="0"/>
              </a:rPr>
              <a:t> that imitates the way humans gain certain types of knowledge. Deep learning is an important element of data science, which includes statistics and predictive modeling</a:t>
            </a:r>
            <a:endParaRPr lang="en-IN" sz="2600" dirty="0">
              <a:latin typeface="Times New Roman" pitchFamily="18" charset="0"/>
              <a:cs typeface="Times New Roman" pitchFamily="18" charset="0"/>
            </a:endParaRPr>
          </a:p>
          <a:p>
            <a:endParaRPr lang="en-IN" sz="3200" dirty="0"/>
          </a:p>
          <a:p>
            <a:endParaRPr lang="en-IN" sz="3200" dirty="0"/>
          </a:p>
          <a:p>
            <a:endParaRPr lang="en-IN" sz="3200" dirty="0"/>
          </a:p>
          <a:p>
            <a:endParaRPr lang="en-IN" sz="3200" dirty="0"/>
          </a:p>
          <a:p>
            <a:endParaRPr lang="en-IN" sz="3200" dirty="0"/>
          </a:p>
          <a:p>
            <a:endParaRPr lang="en-IN" sz="3200" dirty="0"/>
          </a:p>
          <a:p>
            <a:endParaRPr lang="en-IN" sz="3200" dirty="0"/>
          </a:p>
          <a:p>
            <a:endParaRPr lang="en-IN" sz="3200" dirty="0"/>
          </a:p>
          <a:p>
            <a:endParaRPr lang="en-IN" sz="3200" dirty="0"/>
          </a:p>
          <a:p>
            <a:endParaRPr lang="en-IN" sz="3200" dirty="0"/>
          </a:p>
        </p:txBody>
      </p:sp>
      <p:pic>
        <p:nvPicPr>
          <p:cNvPr id="6" name="Picture 5">
            <a:extLst>
              <a:ext uri="{FF2B5EF4-FFF2-40B4-BE49-F238E27FC236}">
                <a16:creationId xmlns:a16="http://schemas.microsoft.com/office/drawing/2014/main" xmlns="" id="{04097E9B-A165-4F08-AEC6-F7E6B82FCDAF}"/>
              </a:ext>
            </a:extLst>
          </p:cNvPr>
          <p:cNvPicPr>
            <a:picLocks noChangeAspect="1"/>
          </p:cNvPicPr>
          <p:nvPr/>
        </p:nvPicPr>
        <p:blipFill>
          <a:blip r:embed="rId2"/>
          <a:stretch>
            <a:fillRect/>
          </a:stretch>
        </p:blipFill>
        <p:spPr>
          <a:xfrm>
            <a:off x="7581530" y="2070833"/>
            <a:ext cx="3595457" cy="3292470"/>
          </a:xfrm>
          <a:prstGeom prst="rect">
            <a:avLst/>
          </a:prstGeom>
        </p:spPr>
      </p:pic>
      <p:pic>
        <p:nvPicPr>
          <p:cNvPr id="7" name="Picture 6">
            <a:extLst>
              <a:ext uri="{FF2B5EF4-FFF2-40B4-BE49-F238E27FC236}">
                <a16:creationId xmlns:a16="http://schemas.microsoft.com/office/drawing/2014/main" xmlns="" id="{5E0974C1-111C-4119-B22A-3F2B3D046610}"/>
              </a:ext>
            </a:extLst>
          </p:cNvPr>
          <p:cNvPicPr>
            <a:picLocks noChangeAspect="1"/>
          </p:cNvPicPr>
          <p:nvPr/>
        </p:nvPicPr>
        <p:blipFill>
          <a:blip r:embed="rId3"/>
          <a:stretch>
            <a:fillRect/>
          </a:stretch>
        </p:blipFill>
        <p:spPr>
          <a:xfrm>
            <a:off x="7581530" y="1706303"/>
            <a:ext cx="3842373" cy="3899237"/>
          </a:xfrm>
          <a:prstGeom prst="rect">
            <a:avLst/>
          </a:prstGeom>
        </p:spPr>
      </p:pic>
    </p:spTree>
    <p:extLst>
      <p:ext uri="{BB962C8B-B14F-4D97-AF65-F5344CB8AC3E}">
        <p14:creationId xmlns:p14="http://schemas.microsoft.com/office/powerpoint/2010/main" val="39096156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EE120CBC-7E9B-4475-882B-0A07F9FF2BA4}"/>
              </a:ext>
            </a:extLst>
          </p:cNvPr>
          <p:cNvSpPr txBox="1"/>
          <p:nvPr/>
        </p:nvSpPr>
        <p:spPr>
          <a:xfrm>
            <a:off x="494950" y="1207363"/>
            <a:ext cx="11283193" cy="4278094"/>
          </a:xfrm>
          <a:prstGeom prst="rect">
            <a:avLst/>
          </a:prstGeom>
          <a:noFill/>
        </p:spPr>
        <p:txBody>
          <a:bodyPr wrap="square" rtlCol="0">
            <a:spAutoFit/>
          </a:bodyPr>
          <a:lstStyle/>
          <a:p>
            <a:pPr algn="ctr"/>
            <a:r>
              <a:rPr lang="en-IN" sz="3200" b="1" cap="all" dirty="0">
                <a:ln w="9000" cmpd="sng">
                  <a:solidFill>
                    <a:schemeClr val="accent4">
                      <a:shade val="50000"/>
                      <a:satMod val="120000"/>
                    </a:schemeClr>
                  </a:solidFill>
                  <a:prstDash val="solid"/>
                </a:ln>
                <a:solidFill>
                  <a:srgbClr val="FF9933"/>
                </a:solidFill>
                <a:effectLst>
                  <a:reflection blurRad="12700" stA="28000" endPos="45000" dist="1000" dir="5400000" sy="-100000" algn="bl" rotWithShape="0"/>
                </a:effectLst>
              </a:rPr>
              <a:t>CONVOLUTION NEURAL </a:t>
            </a:r>
          </a:p>
          <a:p>
            <a:pPr algn="ctr"/>
            <a:r>
              <a:rPr lang="en-IN" sz="3200" b="1" cap="all" dirty="0">
                <a:ln w="9000" cmpd="sng">
                  <a:solidFill>
                    <a:schemeClr val="accent4">
                      <a:shade val="50000"/>
                      <a:satMod val="120000"/>
                    </a:schemeClr>
                  </a:solidFill>
                  <a:prstDash val="solid"/>
                </a:ln>
                <a:solidFill>
                  <a:srgbClr val="FF9933"/>
                </a:solidFill>
                <a:effectLst>
                  <a:reflection blurRad="12700" stA="28000" endPos="45000" dist="1000" dir="5400000" sy="-100000" algn="bl" rotWithShape="0"/>
                </a:effectLst>
              </a:rPr>
              <a:t>NETWORK(CNN)</a:t>
            </a:r>
          </a:p>
          <a:p>
            <a:pPr algn="ctr"/>
            <a:endParaRPr lang="en-US" sz="2000" dirty="0">
              <a:solidFill>
                <a:schemeClr val="accent1"/>
              </a:solidFill>
            </a:endParaRPr>
          </a:p>
          <a:p>
            <a:pPr algn="ctr"/>
            <a:endParaRPr lang="en-IN" sz="2000" dirty="0">
              <a:solidFill>
                <a:schemeClr val="accent1"/>
              </a:solidFill>
            </a:endParaRPr>
          </a:p>
          <a:p>
            <a:pPr algn="just"/>
            <a:r>
              <a:rPr lang="en-US" sz="2400" dirty="0">
                <a:latin typeface="Times New Roman" pitchFamily="18" charset="0"/>
                <a:cs typeface="Times New Roman" pitchFamily="18" charset="0"/>
              </a:rPr>
              <a:t>Convolutional neural network (CNN, or </a:t>
            </a:r>
            <a:r>
              <a:rPr lang="en-US" sz="2400" dirty="0" err="1">
                <a:latin typeface="Times New Roman" pitchFamily="18" charset="0"/>
                <a:cs typeface="Times New Roman" pitchFamily="18" charset="0"/>
              </a:rPr>
              <a:t>ConvNet</a:t>
            </a:r>
            <a:r>
              <a:rPr lang="en-US" sz="2400" dirty="0">
                <a:latin typeface="Times New Roman" pitchFamily="18" charset="0"/>
                <a:cs typeface="Times New Roman" pitchFamily="18" charset="0"/>
              </a:rPr>
              <a:t>) is a class of deep neural networks, most commonly applied to analyzing visual imagery. </a:t>
            </a:r>
            <a:r>
              <a:rPr lang="en-US" sz="2400" b="0" i="0" dirty="0">
                <a:solidFill>
                  <a:srgbClr val="292929"/>
                </a:solidFill>
                <a:effectLst/>
                <a:latin typeface="Times New Roman" pitchFamily="18" charset="0"/>
                <a:cs typeface="Times New Roman" pitchFamily="18" charset="0"/>
              </a:rPr>
              <a:t>The pre-processing required in a </a:t>
            </a:r>
            <a:r>
              <a:rPr lang="en-US" sz="2400" b="0" i="0" dirty="0" err="1">
                <a:solidFill>
                  <a:srgbClr val="292929"/>
                </a:solidFill>
                <a:effectLst/>
                <a:latin typeface="Times New Roman" pitchFamily="18" charset="0"/>
                <a:cs typeface="Times New Roman" pitchFamily="18" charset="0"/>
              </a:rPr>
              <a:t>ConvNet</a:t>
            </a:r>
            <a:r>
              <a:rPr lang="en-US" sz="2400" b="0" i="0" dirty="0">
                <a:solidFill>
                  <a:srgbClr val="292929"/>
                </a:solidFill>
                <a:effectLst/>
                <a:latin typeface="Times New Roman" pitchFamily="18" charset="0"/>
                <a:cs typeface="Times New Roman" pitchFamily="18" charset="0"/>
              </a:rPr>
              <a:t> is much lower as compared to other classification algorithms. While in primitive methods filters are hand-engineered, with enough training, </a:t>
            </a:r>
            <a:r>
              <a:rPr lang="en-US" sz="2400" b="0" i="0" dirty="0" err="1">
                <a:solidFill>
                  <a:srgbClr val="292929"/>
                </a:solidFill>
                <a:effectLst/>
                <a:latin typeface="Times New Roman" pitchFamily="18" charset="0"/>
                <a:cs typeface="Times New Roman" pitchFamily="18" charset="0"/>
              </a:rPr>
              <a:t>ConvNets</a:t>
            </a:r>
            <a:r>
              <a:rPr lang="en-US" sz="2400" b="0" i="0" dirty="0">
                <a:solidFill>
                  <a:srgbClr val="292929"/>
                </a:solidFill>
                <a:effectLst/>
                <a:latin typeface="Times New Roman" pitchFamily="18" charset="0"/>
                <a:cs typeface="Times New Roman" pitchFamily="18" charset="0"/>
              </a:rPr>
              <a:t> have the ability to learn these filters/characteristics. In our project we trained our model using CNN algorithm. The MRI images are preprocessed and feature extraction of the image is done after the extraction the images are classified accordingly.</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666735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_Win32_JB_SL_v2.potx" id="{1C1B9226-0BCF-4F11-8C9C-4780CC1ABB3B}" vid="{6B91BC45-CF1E-4756-9009-7BE00F9B25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608ECE-840A-4514-AD05-0950FC5D3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333985-6DEC-4BB6-B360-FFFEFA02249A}">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16c05727-aa75-4e4a-9b5f-8a80a1165891"/>
    <ds:schemaRef ds:uri="http://purl.org/dc/dcmitype/"/>
    <ds:schemaRef ds:uri="http://schemas.microsoft.com/office/infopath/2007/PartnerControls"/>
    <ds:schemaRef ds:uri="http://schemas.openxmlformats.org/package/2006/metadata/core-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5470C9DA-ADC8-49D9-B223-6D54C6FB7B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Dividend design</Template>
  <TotalTime>833</TotalTime>
  <Words>1813</Words>
  <Application>Microsoft Office PowerPoint</Application>
  <PresentationFormat>Custom</PresentationFormat>
  <Paragraphs>200</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DividendVTI</vt:lpstr>
      <vt:lpstr>PowerPoint Presentation</vt:lpstr>
      <vt:lpstr>Agenda </vt:lpstr>
      <vt:lpstr>Abstract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DESCRIPTION </vt:lpstr>
      <vt:lpstr>PowerPoint Presentation</vt:lpstr>
      <vt:lpstr>PowerPoint Presentation</vt:lpstr>
      <vt:lpstr>objectives </vt:lpstr>
      <vt:lpstr>Requirements   specification</vt:lpstr>
      <vt:lpstr>Methodology </vt:lpstr>
      <vt:lpstr>Workflow</vt:lpstr>
      <vt:lpstr>PowerPoint Presentation</vt:lpstr>
      <vt:lpstr>Experimental investigation</vt:lpstr>
      <vt:lpstr> Results</vt:lpstr>
      <vt:lpstr>PowerPoint Presentation</vt:lpstr>
      <vt:lpstr>  conclusion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detection</dc:title>
  <dc:creator>Neha uk</dc:creator>
  <cp:lastModifiedBy>Meghana-G</cp:lastModifiedBy>
  <cp:revision>103</cp:revision>
  <dcterms:created xsi:type="dcterms:W3CDTF">2021-06-14T13:42:43Z</dcterms:created>
  <dcterms:modified xsi:type="dcterms:W3CDTF">2021-07-30T16:54:05Z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